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7"/>
  </p:notesMasterIdLst>
  <p:sldIdLst>
    <p:sldId id="256" r:id="rId2"/>
    <p:sldId id="298" r:id="rId3"/>
    <p:sldId id="258" r:id="rId4"/>
    <p:sldId id="262" r:id="rId5"/>
    <p:sldId id="263" r:id="rId6"/>
    <p:sldId id="299" r:id="rId7"/>
    <p:sldId id="268" r:id="rId8"/>
    <p:sldId id="267" r:id="rId9"/>
    <p:sldId id="272" r:id="rId10"/>
    <p:sldId id="273" r:id="rId11"/>
    <p:sldId id="274" r:id="rId12"/>
    <p:sldId id="275" r:id="rId13"/>
    <p:sldId id="307" r:id="rId14"/>
    <p:sldId id="308" r:id="rId15"/>
    <p:sldId id="309" r:id="rId16"/>
    <p:sldId id="277" r:id="rId17"/>
    <p:sldId id="278" r:id="rId18"/>
    <p:sldId id="279" r:id="rId19"/>
    <p:sldId id="266" r:id="rId20"/>
    <p:sldId id="310" r:id="rId21"/>
    <p:sldId id="281" r:id="rId22"/>
    <p:sldId id="283" r:id="rId23"/>
    <p:sldId id="282" r:id="rId24"/>
    <p:sldId id="284" r:id="rId25"/>
    <p:sldId id="329" r:id="rId26"/>
    <p:sldId id="286" r:id="rId27"/>
    <p:sldId id="288" r:id="rId28"/>
    <p:sldId id="289" r:id="rId29"/>
    <p:sldId id="311" r:id="rId30"/>
    <p:sldId id="291" r:id="rId31"/>
    <p:sldId id="293" r:id="rId32"/>
    <p:sldId id="303" r:id="rId33"/>
    <p:sldId id="304" r:id="rId34"/>
    <p:sldId id="305" r:id="rId35"/>
    <p:sldId id="306" r:id="rId36"/>
    <p:sldId id="294" r:id="rId37"/>
    <p:sldId id="295" r:id="rId38"/>
    <p:sldId id="296" r:id="rId39"/>
    <p:sldId id="297" r:id="rId40"/>
    <p:sldId id="328" r:id="rId41"/>
    <p:sldId id="323" r:id="rId42"/>
    <p:sldId id="324" r:id="rId43"/>
    <p:sldId id="325" r:id="rId44"/>
    <p:sldId id="292" r:id="rId45"/>
    <p:sldId id="32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CDE7FC-B1CA-442A-8729-5097F1A3D772}">
          <p14:sldIdLst>
            <p14:sldId id="256"/>
            <p14:sldId id="298"/>
            <p14:sldId id="258"/>
            <p14:sldId id="262"/>
            <p14:sldId id="263"/>
            <p14:sldId id="299"/>
            <p14:sldId id="268"/>
            <p14:sldId id="267"/>
            <p14:sldId id="272"/>
            <p14:sldId id="273"/>
            <p14:sldId id="274"/>
            <p14:sldId id="275"/>
            <p14:sldId id="307"/>
            <p14:sldId id="308"/>
            <p14:sldId id="309"/>
            <p14:sldId id="277"/>
            <p14:sldId id="278"/>
            <p14:sldId id="279"/>
            <p14:sldId id="266"/>
            <p14:sldId id="310"/>
            <p14:sldId id="281"/>
            <p14:sldId id="283"/>
            <p14:sldId id="282"/>
            <p14:sldId id="284"/>
            <p14:sldId id="329"/>
            <p14:sldId id="286"/>
            <p14:sldId id="288"/>
            <p14:sldId id="289"/>
            <p14:sldId id="311"/>
            <p14:sldId id="291"/>
            <p14:sldId id="293"/>
            <p14:sldId id="303"/>
            <p14:sldId id="304"/>
            <p14:sldId id="305"/>
            <p14:sldId id="306"/>
            <p14:sldId id="294"/>
            <p14:sldId id="295"/>
            <p14:sldId id="296"/>
            <p14:sldId id="297"/>
            <p14:sldId id="328"/>
            <p14:sldId id="323"/>
            <p14:sldId id="324"/>
            <p14:sldId id="325"/>
            <p14:sldId id="292"/>
            <p14:sldId id="32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8" autoAdjust="0"/>
    <p:restoredTop sz="94668" autoAdjust="0"/>
  </p:normalViewPr>
  <p:slideViewPr>
    <p:cSldViewPr>
      <p:cViewPr>
        <p:scale>
          <a:sx n="50" d="100"/>
          <a:sy n="50" d="100"/>
        </p:scale>
        <p:origin x="-1932" y="-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2E3C1791-82D0-465D-A48D-8C325218BAC2}" type="datetimeFigureOut">
              <a:rPr lang="he-IL" smtClean="0"/>
              <a:pPr/>
              <a:t>ט'/סיון/תשע"ו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fld id="{309C3E5E-4F46-4F99-94B7-2E737A7B5F8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7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arrow symbolizes the time when population fitness has reached 0.99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C3E5E-4F46-4F99-94B7-2E737A7B5F85}" type="slidenum">
              <a:rPr lang="he-IL" smtClean="0"/>
              <a:t>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678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June 15,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June 15,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June 15,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June 15,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June 15,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June 15,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June 15,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June 15,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June 15,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June 15,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June 15,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7D0EFEE-2756-4A20-BF2A-63F0A94F99AC}" type="datetime4">
              <a:rPr lang="en-US" smtClean="0"/>
              <a:pPr/>
              <a:t>June 15,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298" y="0"/>
            <a:ext cx="10062344" cy="69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692696"/>
            <a:ext cx="4824536" cy="3456384"/>
          </a:xfrm>
          <a:solidFill>
            <a:srgbClr val="000000">
              <a:alpha val="89804"/>
            </a:srgbClr>
          </a:solidFill>
        </p:spPr>
        <p:txBody>
          <a:bodyPr lIns="180000">
            <a:noAutofit/>
          </a:bodyPr>
          <a:lstStyle/>
          <a:p>
            <a:pPr algn="l" rtl="0"/>
            <a:r>
              <a:rPr lang="en-US" sz="4800" b="1" dirty="0" smtClean="0">
                <a:solidFill>
                  <a:schemeClr val="accent2"/>
                </a:solidFill>
              </a:rPr>
              <a:t>Stress-Induced </a:t>
            </a:r>
            <a:r>
              <a:rPr lang="en-US" sz="4800" b="1" dirty="0" smtClean="0">
                <a:solidFill>
                  <a:schemeClr val="accent2"/>
                </a:solidFill>
              </a:rPr>
              <a:t/>
            </a:r>
            <a:br>
              <a:rPr lang="en-US" sz="4800" b="1" dirty="0" smtClean="0">
                <a:solidFill>
                  <a:schemeClr val="accent2"/>
                </a:solidFill>
              </a:rPr>
            </a:br>
            <a:r>
              <a:rPr lang="en-US" sz="4800" b="1" dirty="0" smtClean="0">
                <a:solidFill>
                  <a:schemeClr val="accent2"/>
                </a:solidFill>
              </a:rPr>
              <a:t>Mutagenesis: </a:t>
            </a:r>
            <a:br>
              <a:rPr lang="en-US" sz="4800" b="1" dirty="0" smtClean="0">
                <a:solidFill>
                  <a:schemeClr val="accent2"/>
                </a:solidFill>
              </a:rPr>
            </a:br>
            <a:r>
              <a:rPr lang="en-US" sz="4800" b="1" dirty="0" smtClean="0">
                <a:solidFill>
                  <a:schemeClr val="tx2"/>
                </a:solidFill>
              </a:rPr>
              <a:t>Evolutionary perspective</a:t>
            </a:r>
            <a:endParaRPr lang="he-IL" sz="48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4368552"/>
            <a:ext cx="4824536" cy="2156792"/>
          </a:xfrm>
          <a:solidFill>
            <a:srgbClr val="000000">
              <a:alpha val="80000"/>
            </a:srgbClr>
          </a:solidFill>
        </p:spPr>
        <p:txBody>
          <a:bodyPr lIns="180000">
            <a:normAutofit/>
          </a:bodyPr>
          <a:lstStyle/>
          <a:p>
            <a:pPr algn="l" rtl="0"/>
            <a:r>
              <a:rPr lang="en-US" sz="3800" b="1" dirty="0" err="1" smtClean="0">
                <a:solidFill>
                  <a:schemeClr val="bg1"/>
                </a:solidFill>
              </a:rPr>
              <a:t>Yoav</a:t>
            </a:r>
            <a:r>
              <a:rPr lang="en-US" sz="3800" b="1" dirty="0" smtClean="0">
                <a:solidFill>
                  <a:schemeClr val="bg1"/>
                </a:solidFill>
              </a:rPr>
              <a:t> Ram</a:t>
            </a:r>
          </a:p>
          <a:p>
            <a:pPr algn="l" rtl="0"/>
            <a:r>
              <a:rPr lang="en-US" sz="2500" dirty="0" smtClean="0">
                <a:solidFill>
                  <a:schemeClr val="bg1"/>
                </a:solidFill>
              </a:rPr>
              <a:t>Hadany Lab </a:t>
            </a:r>
          </a:p>
          <a:p>
            <a:pPr algn="l" rtl="0"/>
            <a:r>
              <a:rPr lang="en-US" sz="2500" dirty="0">
                <a:solidFill>
                  <a:schemeClr val="bg1"/>
                </a:solidFill>
              </a:rPr>
              <a:t>Tel-Aviv University</a:t>
            </a:r>
          </a:p>
          <a:p>
            <a:pPr algn="l" rtl="0"/>
            <a:r>
              <a:rPr lang="en-US" sz="2500" dirty="0" smtClean="0">
                <a:solidFill>
                  <a:schemeClr val="bg1"/>
                </a:solidFill>
              </a:rPr>
              <a:t>16 June 2016</a:t>
            </a:r>
            <a:endParaRPr lang="en-US" sz="25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24744" y="3140968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6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98776" cy="4373563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E. coli:</a:t>
            </a:r>
            <a:endParaRPr lang="en-US" b="0" i="1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Error prone polymerase induced by stress responses:</a:t>
            </a:r>
          </a:p>
          <a:p>
            <a:pPr marL="800100" lvl="1" indent="-342900" algn="l" rtl="0"/>
            <a:r>
              <a:rPr lang="en-US" b="0" dirty="0" smtClean="0"/>
              <a:t>SOS response</a:t>
            </a:r>
          </a:p>
          <a:p>
            <a:pPr marL="800100" lvl="1" indent="-342900" algn="l" rtl="0"/>
            <a:r>
              <a:rPr lang="en-US" b="0" dirty="0" smtClean="0"/>
              <a:t>DNA damage</a:t>
            </a:r>
          </a:p>
          <a:p>
            <a:pPr marL="800100" lvl="1" indent="-342900" algn="l" rtl="0"/>
            <a:r>
              <a:rPr lang="en-US" b="0" dirty="0" smtClean="0"/>
              <a:t>Starvation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Mismatch repair system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Other mechanisms:</a:t>
            </a:r>
          </a:p>
          <a:p>
            <a:pPr marL="800100" lvl="1" indent="-342900" algn="l" rtl="0"/>
            <a:r>
              <a:rPr lang="en-US" dirty="0" err="1" smtClean="0"/>
              <a:t>Galhardo</a:t>
            </a:r>
            <a:r>
              <a:rPr lang="en-US" dirty="0" smtClean="0"/>
              <a:t> et al. 2007</a:t>
            </a:r>
          </a:p>
          <a:p>
            <a:pPr marL="800100" lvl="1" indent="-342900" algn="l" rtl="0"/>
            <a:r>
              <a:rPr lang="en-US" dirty="0" smtClean="0"/>
              <a:t>Al </a:t>
            </a:r>
            <a:r>
              <a:rPr lang="en-US" dirty="0" err="1" smtClean="0"/>
              <a:t>Mamun</a:t>
            </a:r>
            <a:r>
              <a:rPr lang="en-US" dirty="0" smtClean="0"/>
              <a:t>, Science 2012</a:t>
            </a:r>
          </a:p>
          <a:p>
            <a:pPr marL="800100" lvl="1" indent="-342900" algn="l" rtl="0"/>
            <a:endParaRPr lang="en-US" b="0" dirty="0"/>
          </a:p>
          <a:p>
            <a:pPr marL="342900" indent="-342900"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76256" y="1340768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 smtClean="0">
                <a:latin typeface="Open Sans" panose="020B0606030504020204" pitchFamily="34" charset="0"/>
              </a:rPr>
              <a:t>Rosenberg et al. 2012</a:t>
            </a:r>
            <a:endParaRPr lang="he-IL" sz="16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Evidence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7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8168" y="173981"/>
              <a:ext cx="14736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Green </a:t>
              </a:r>
              <a:r>
                <a:rPr 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algea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4346" y="2763416"/>
            <a:ext cx="2160000" cy="1656184"/>
            <a:chOff x="154346" y="2622253"/>
            <a:chExt cx="2160000" cy="1656184"/>
          </a:xfrm>
        </p:grpSpPr>
        <p:pic>
          <p:nvPicPr>
            <p:cNvPr id="10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6395" y="3909105"/>
              <a:ext cx="1744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B</a:t>
              </a:r>
              <a:r>
                <a:rPr lang="en-US" i="1" dirty="0">
                  <a:latin typeface="Open Sans" panose="020B0606030504020204" pitchFamily="34" charset="0"/>
                </a:rPr>
                <a:t>acillus </a:t>
              </a:r>
              <a:r>
                <a:rPr lang="en-US" i="1" dirty="0" err="1" smtClean="0">
                  <a:latin typeface="Open Sans" panose="020B0606030504020204" pitchFamily="34" charset="0"/>
                </a:rPr>
                <a:t>subtilis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4346" y="4800600"/>
            <a:ext cx="2190635" cy="1752600"/>
            <a:chOff x="154346" y="4495800"/>
            <a:chExt cx="2190635" cy="1752600"/>
          </a:xfrm>
        </p:grpSpPr>
        <p:pic>
          <p:nvPicPr>
            <p:cNvPr id="13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67544" y="5879068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Open Sans" panose="020B0606030504020204" pitchFamily="34" charset="0"/>
                </a:rPr>
                <a:t>D. Melanogaster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03569" y="292082"/>
            <a:ext cx="1921281" cy="1696758"/>
            <a:chOff x="2572675" y="2659186"/>
            <a:chExt cx="1921281" cy="1696758"/>
          </a:xfrm>
        </p:grpSpPr>
        <p:pic>
          <p:nvPicPr>
            <p:cNvPr id="1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72675" y="3986612"/>
              <a:ext cx="1435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Open Sans" panose="020B0606030504020204" pitchFamily="34" charset="0"/>
                </a:rPr>
                <a:t>Nematodes</a:t>
              </a:r>
              <a:endParaRPr lang="he-IL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19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3064227" y="5955268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 smtClean="0">
                  <a:solidFill>
                    <a:schemeClr val="bg1"/>
                  </a:solidFill>
                  <a:latin typeface="Open Sans" panose="020B0606030504020204" pitchFamily="34" charset="0"/>
                </a:rPr>
                <a:t>M. tuberculosis</a:t>
              </a:r>
              <a:endParaRPr lang="he-IL" i="1" dirty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43600" y="2365524"/>
            <a:ext cx="2381250" cy="2017892"/>
            <a:chOff x="6477000" y="2641545"/>
            <a:chExt cx="2381250" cy="2017892"/>
          </a:xfrm>
        </p:grpSpPr>
        <p:pic>
          <p:nvPicPr>
            <p:cNvPr id="22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036773" y="2641545"/>
              <a:ext cx="7729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E. coli</a:t>
              </a:r>
              <a:endParaRPr lang="he-IL" i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25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-2349833" y="4358007"/>
              <a:ext cx="2056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i="1" dirty="0">
                  <a:latin typeface="Open Sans" panose="020B0606030504020204" pitchFamily="34" charset="0"/>
                </a:rPr>
                <a:t> L. </a:t>
              </a:r>
              <a:r>
                <a:rPr lang="en-US" i="1" dirty="0" err="1">
                  <a:latin typeface="Open Sans" panose="020B0606030504020204" pitchFamily="34" charset="0"/>
                </a:rPr>
                <a:t>monocytogenes</a:t>
              </a:r>
              <a:endParaRPr lang="he-IL" i="1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36675" y="2204896"/>
            <a:ext cx="2844498" cy="2214704"/>
            <a:chOff x="6100066" y="223696"/>
            <a:chExt cx="2844498" cy="2214704"/>
          </a:xfrm>
        </p:grpSpPr>
        <p:pic>
          <p:nvPicPr>
            <p:cNvPr id="29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880986" y="2069068"/>
              <a:ext cx="2063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</a:rPr>
                <a:t>Breast cancer cell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stress-induced mutation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/>
              <a:t>Null hypothesis</a:t>
            </a:r>
          </a:p>
          <a:p>
            <a:pPr algn="l" rtl="0"/>
            <a:r>
              <a:rPr lang="en-US" b="0" dirty="0" smtClean="0"/>
              <a:t>Mutagenesis is the by-product of stress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Alternative non-adaptive hypotheses</a:t>
            </a:r>
          </a:p>
          <a:p>
            <a:pPr algn="l" rtl="0"/>
            <a:r>
              <a:rPr lang="en-US" b="0" dirty="0" smtClean="0"/>
              <a:t>Cost of replication fidelity</a:t>
            </a:r>
          </a:p>
          <a:p>
            <a:pPr algn="l" rtl="0"/>
            <a:r>
              <a:rPr lang="en-US" b="0" dirty="0" smtClean="0"/>
              <a:t>Drift barrier hypothesis</a:t>
            </a:r>
          </a:p>
          <a:p>
            <a:pPr algn="l" rtl="0"/>
            <a:endParaRPr lang="en-US" b="0" dirty="0" smtClean="0"/>
          </a:p>
          <a:p>
            <a:pPr marL="0" indent="0" algn="l" rtl="0">
              <a:buNone/>
            </a:pPr>
            <a:r>
              <a:rPr lang="en-US" dirty="0" smtClean="0"/>
              <a:t>Adaptive hypothesis</a:t>
            </a:r>
          </a:p>
          <a:p>
            <a:pPr algn="l" rtl="0"/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order selection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0" y="3861048"/>
            <a:ext cx="2844800" cy="2552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" y="836712"/>
            <a:ext cx="8097217" cy="472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360096" y="116632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0" dirty="0" smtClean="0"/>
              <a:t>Selection against generation of deleterious mutations</a:t>
            </a:r>
            <a:endParaRPr lang="he-IL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  - number </a:t>
                </a:r>
                <a:r>
                  <a:rPr lang="en-US" dirty="0">
                    <a:latin typeface="Open Sans" panose="020B0606030504020204" pitchFamily="34" charset="0"/>
                  </a:rPr>
                  <a:t>of harmful alleles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 - frequency</a:t>
                </a:r>
                <a:r>
                  <a:rPr lang="en-US" dirty="0">
                    <a:latin typeface="Open Sans" panose="020B0606030504020204" pitchFamily="34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 - fitness </a:t>
                </a:r>
                <a:endParaRPr lang="en-US" dirty="0">
                  <a:latin typeface="Open Sans" panose="020B06060305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Open Sans" panose="020B0606030504020204" pitchFamily="34" charset="0"/>
                  </a:rPr>
                  <a:t> - mutation </a:t>
                </a:r>
                <a:r>
                  <a:rPr lang="en-US" dirty="0">
                    <a:latin typeface="Open Sans" panose="020B0606030504020204" pitchFamily="34" charset="0"/>
                  </a:rPr>
                  <a:t>probability</a:t>
                </a:r>
              </a:p>
              <a:p>
                <a:r>
                  <a:rPr lang="el-GR" i="1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δ</a:t>
                </a:r>
                <a:r>
                  <a:rPr lang="en-US" dirty="0">
                    <a:solidFill>
                      <a:srgbClr val="C00000"/>
                    </a:solidFill>
                    <a:latin typeface="Open Sans" panose="020B0606030504020204" pitchFamily="34" charset="0"/>
                  </a:rPr>
                  <a:t> - deleterious mutation</a:t>
                </a:r>
                <a:r>
                  <a:rPr lang="en-US" dirty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	</a:t>
                </a:r>
                <a:r>
                  <a:rPr lang="el-GR" dirty="0" smtClean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β</a:t>
                </a:r>
                <a:r>
                  <a:rPr lang="en-US" dirty="0" smtClean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  <a:latin typeface="Open Sans" panose="020B0606030504020204" pitchFamily="34" charset="0"/>
                  </a:rPr>
                  <a:t>- beneficial mutation</a:t>
                </a:r>
                <a:endParaRPr lang="en-US" i="1" dirty="0">
                  <a:solidFill>
                    <a:srgbClr val="0070C0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" y="5264040"/>
                <a:ext cx="814398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74" t="-2066" b="-5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20072" y="6309320"/>
            <a:ext cx="38164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600" dirty="0" smtClean="0">
                <a:latin typeface="Open Sans" panose="020B0606030504020204" pitchFamily="34" charset="0"/>
              </a:rPr>
              <a:t>Ram &amp; Hadany, Evolution 2012</a:t>
            </a:r>
            <a:endParaRPr lang="he-IL" sz="16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𝛿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 smtClean="0">
                  <a:latin typeface="Open Sans" panose="020B0606030504020204" pitchFamily="34" charset="0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i="1" dirty="0" smtClean="0">
                    <a:latin typeface="Open Sans" panose="020B0606030504020204" pitchFamily="34" charset="0"/>
                  </a:rPr>
                  <a:t>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Open Sans" panose="020B0606030504020204" pitchFamily="34" charset="0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/>
                            </a:rPr>
                            <m:t>𝜔</m:t>
                          </m:r>
                        </m:e>
                      </m:acc>
                      <m:r>
                        <a:rPr lang="en-US" sz="5400" i="1" dirty="0">
                          <a:latin typeface="Cambria Math"/>
                        </a:rPr>
                        <m:t>𝑓</m:t>
                      </m:r>
                      <m:r>
                        <a:rPr lang="en-US" sz="5400" i="1" dirty="0">
                          <a:latin typeface="Cambria Math"/>
                        </a:rPr>
                        <m:t>=</m:t>
                      </m:r>
                      <m:r>
                        <a:rPr lang="en-US" sz="5400" i="1" dirty="0">
                          <a:latin typeface="Cambria Math"/>
                        </a:rPr>
                        <m:t>𝑀𝑓</m:t>
                      </m:r>
                    </m:oMath>
                  </m:oMathPara>
                </a14:m>
                <a:endParaRPr lang="en-US" sz="5400" dirty="0" smtClean="0">
                  <a:latin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" y="3138427"/>
                <a:ext cx="8229600" cy="3629000"/>
              </a:xfrm>
              <a:prstGeom prst="rect">
                <a:avLst/>
              </a:prstGeom>
              <a:blipFill rotWithShape="1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430724" y="390143"/>
                <a:ext cx="3893804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 smtClean="0">
                    <a:latin typeface="Open Sans" panose="020B0606030504020204" pitchFamily="34" charset="0"/>
                  </a:rPr>
                  <a:t>   # of </a:t>
                </a:r>
                <a:r>
                  <a:rPr lang="en-US" sz="2000" dirty="0">
                    <a:latin typeface="Open Sans" panose="020B0606030504020204" pitchFamily="34" charset="0"/>
                  </a:rPr>
                  <a:t>harmful alleles</a:t>
                </a:r>
                <a:r>
                  <a:rPr lang="en-US" sz="2000" dirty="0" smtClean="0">
                    <a:latin typeface="Open Sans" panose="020B06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Open Sans" panose="020B0606030504020204" pitchFamily="34" charset="0"/>
                  </a:rPr>
                  <a:t>  frequency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Open Sans" panose="020B0606030504020204" pitchFamily="34" charset="0"/>
                  </a:rPr>
                  <a:t> fitness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Open Sans" panose="020B0606030504020204" pitchFamily="34" charset="0"/>
                  </a:rPr>
                  <a:t> mutation probability</a:t>
                </a:r>
              </a:p>
              <a:p>
                <a:r>
                  <a:rPr lang="el-GR" sz="2000" i="1" dirty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δ</a:t>
                </a:r>
                <a:r>
                  <a:rPr lang="en-US" sz="2000" dirty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   </a:t>
                </a:r>
                <a:r>
                  <a:rPr lang="en-US" sz="2000" dirty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deleterious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mutation</a:t>
                </a:r>
                <a:r>
                  <a:rPr lang="en-US" sz="2000" dirty="0">
                    <a:solidFill>
                      <a:srgbClr val="FF0000"/>
                    </a:solidFill>
                    <a:latin typeface="Open Sans" panose="020B0606030504020204" pitchFamily="34" charset="0"/>
                  </a:rPr>
                  <a:t> </a:t>
                </a:r>
                <a:endParaRPr lang="en-US" sz="2000" dirty="0" smtClean="0">
                  <a:solidFill>
                    <a:srgbClr val="FF0000"/>
                  </a:solidFill>
                  <a:latin typeface="Open Sans" panose="020B0606030504020204" pitchFamily="34" charset="0"/>
                </a:endParaRPr>
              </a:p>
              <a:p>
                <a:r>
                  <a:rPr lang="el-GR" sz="2000" dirty="0" smtClean="0">
                    <a:solidFill>
                      <a:schemeClr val="tx2"/>
                    </a:solidFill>
                    <a:latin typeface="Open Sans" panose="020B0606030504020204" pitchFamily="34" charset="0"/>
                  </a:rPr>
                  <a:t>β</a:t>
                </a:r>
                <a:r>
                  <a:rPr lang="en-US" sz="2000" dirty="0" smtClean="0">
                    <a:solidFill>
                      <a:schemeClr val="tx2"/>
                    </a:solidFill>
                    <a:latin typeface="Open Sans" panose="020B0606030504020204" pitchFamily="34" charset="0"/>
                  </a:rPr>
                  <a:t>    beneficial mutation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000" i="1" dirty="0" smtClean="0">
                    <a:latin typeface="Open Sans" panose="020B0606030504020204" pitchFamily="34" charset="0"/>
                  </a:rPr>
                  <a:t>   </a:t>
                </a:r>
                <a:r>
                  <a:rPr lang="en-US" sz="2000" dirty="0" smtClean="0">
                    <a:latin typeface="Open Sans" panose="020B0606030504020204" pitchFamily="34" charset="0"/>
                  </a:rPr>
                  <a:t>population mean fitness</a:t>
                </a:r>
                <a:endParaRPr lang="en-US" sz="2000" dirty="0">
                  <a:latin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724" y="390143"/>
                <a:ext cx="3893804" cy="2246769"/>
              </a:xfrm>
              <a:prstGeom prst="rect">
                <a:avLst/>
              </a:prstGeom>
              <a:blipFill rotWithShape="1">
                <a:blip r:embed="rId3"/>
                <a:stretch>
                  <a:fillRect l="-1721" t="-1355" b="-37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" y="-159420"/>
            <a:ext cx="469395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600" dirty="0" smtClean="0">
                <a:latin typeface="Open Sans" panose="020B0606030504020204" pitchFamily="34" charset="0"/>
              </a:rPr>
              <a:t>Ram &amp; Hadany, Evolution 2012</a:t>
            </a:r>
            <a:endParaRPr lang="he-IL" sz="16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5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Constant environment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l" rtl="0">
                  <a:buNone/>
                </a:pPr>
                <a:r>
                  <a:rPr lang="en-US" sz="3600" dirty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ctr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0" algn="l" rtl="0"/>
                <a:endParaRPr lang="en-US" sz="2400" b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Evolution 2012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Constant environment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3600" dirty="0" smtClean="0">
                    <a:solidFill>
                      <a:schemeClr val="tx2"/>
                    </a:solidFill>
                  </a:rPr>
                  <a:t>General solution</a:t>
                </a:r>
              </a:p>
              <a:p>
                <a:pPr algn="l" rtl="0"/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𝑠𝑖𝑔𝑛</m:t>
                      </m:r>
                      <m:r>
                        <a:rPr lang="en-US" b="0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b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 algn="l" rtl="0">
                  <a:buNone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Increasing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mutation rate of individuals with below average fitness increases the population mean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fitness</a:t>
                </a:r>
              </a:p>
              <a:p>
                <a:pPr marL="0" lvl="0" indent="0" algn="l" rtl="0">
                  <a:buNone/>
                </a:pPr>
                <a:endParaRPr lang="en-US" sz="2400" b="0" dirty="0" smtClean="0">
                  <a:solidFill>
                    <a:prstClr val="black"/>
                  </a:solidFill>
                </a:endParaRPr>
              </a:p>
              <a:p>
                <a:pPr marL="0" lvl="0" indent="0" algn="l" rtl="0">
                  <a:buNone/>
                </a:pPr>
                <a:r>
                  <a:rPr lang="en-US" sz="2400" b="1" dirty="0" smtClean="0">
                    <a:solidFill>
                      <a:prstClr val="black"/>
                    </a:solidFill>
                  </a:rPr>
                  <a:t>Selection doesn’t always reduce the mutation rate!</a:t>
                </a:r>
                <a:endParaRPr lang="he-IL" sz="24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2" t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 descr="http://takemydough.com/wp-content/uploads/2012/04/ecosphe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7604" r="43329" b="4934"/>
          <a:stretch/>
        </p:blipFill>
        <p:spPr bwMode="auto">
          <a:xfrm>
            <a:off x="7432104" y="229748"/>
            <a:ext cx="1676400" cy="17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6309320"/>
            <a:ext cx="38164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Evolution 2012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" y="1440000"/>
            <a:ext cx="705478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44008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latin typeface="Open Sans" panose="020B0606030504020204" pitchFamily="34" charset="0"/>
              </a:rPr>
              <a:t>Constitutive mutator (CM)</a:t>
            </a:r>
            <a:endParaRPr lang="he-IL" b="1" dirty="0">
              <a:latin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2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Constant environment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440000"/>
            <a:ext cx="7029859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704" y="1769293"/>
            <a:ext cx="36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latin typeface="Open Sans" panose="020B0606030504020204" pitchFamily="34" charset="0"/>
              </a:rPr>
              <a:t>Stress-induced mutator (SIM)</a:t>
            </a:r>
            <a:endParaRPr lang="he-IL" b="1" dirty="0">
              <a:latin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4208" y="5877272"/>
            <a:ext cx="158417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sz="1100" b="1" dirty="0" smtClean="0">
                <a:latin typeface="Open Sans" panose="020B0606030504020204" pitchFamily="34" charset="0"/>
              </a:rPr>
              <a:t>No beneficial mutations</a:t>
            </a:r>
            <a:endParaRPr lang="he-IL" sz="1100" b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k43.kn3.net/taringa/1/7/9/4/0/1/2/raquelita22/E32.jpg?844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211954" y="0"/>
            <a:ext cx="10392466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7544" y="404664"/>
            <a:ext cx="8229600" cy="1143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hanging </a:t>
            </a:r>
            <a:r>
              <a:rPr lang="en-US" dirty="0">
                <a:solidFill>
                  <a:schemeClr val="bg1"/>
                </a:solidFill>
              </a:rPr>
              <a:t>environments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283968" y="3645024"/>
            <a:ext cx="4392488" cy="251115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pPr algn="l" rtl="0"/>
            <a:endParaRPr lang="en-US" sz="2400" dirty="0" smtClean="0">
              <a:solidFill>
                <a:schemeClr val="bg1"/>
              </a:solidFill>
            </a:endParaRPr>
          </a:p>
          <a:p>
            <a:pPr algn="l" rtl="0"/>
            <a:endParaRPr lang="en-US" sz="2400" dirty="0">
              <a:solidFill>
                <a:schemeClr val="bg1"/>
              </a:solidFill>
            </a:endParaRPr>
          </a:p>
          <a:p>
            <a:pPr algn="l" rtl="0"/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chemeClr val="bg1"/>
                </a:solidFill>
              </a:rPr>
              <a:t>Red Queen hypothesis:</a:t>
            </a:r>
          </a:p>
          <a:p>
            <a:pPr algn="r" rtl="0"/>
            <a:r>
              <a:rPr lang="en-US" sz="1400" dirty="0">
                <a:solidFill>
                  <a:schemeClr val="bg1"/>
                </a:solidFill>
              </a:rPr>
              <a:t>van </a:t>
            </a:r>
            <a:r>
              <a:rPr lang="en-US" sz="1400" dirty="0" err="1">
                <a:solidFill>
                  <a:schemeClr val="bg1"/>
                </a:solidFill>
              </a:rPr>
              <a:t>Valen</a:t>
            </a:r>
            <a:r>
              <a:rPr lang="en-US" sz="1400" dirty="0">
                <a:solidFill>
                  <a:schemeClr val="bg1"/>
                </a:solidFill>
              </a:rPr>
              <a:t>, 1973</a:t>
            </a:r>
          </a:p>
          <a:p>
            <a:pPr algn="l" rtl="0"/>
            <a:endParaRPr lang="en-US" sz="2400" dirty="0">
              <a:solidFill>
                <a:schemeClr val="bg1"/>
              </a:solidFill>
            </a:endParaRPr>
          </a:p>
          <a:p>
            <a:pPr algn="l" rtl="0"/>
            <a:r>
              <a:rPr lang="en-US" sz="2400" i="1" dirty="0">
                <a:solidFill>
                  <a:schemeClr val="bg1"/>
                </a:solidFill>
              </a:rPr>
              <a:t>It takes all the running you can do, to keep in the same place. </a:t>
            </a:r>
          </a:p>
          <a:p>
            <a:pPr algn="r" rtl="0"/>
            <a:r>
              <a:rPr lang="en-US" sz="1600" dirty="0" smtClean="0">
                <a:solidFill>
                  <a:schemeClr val="bg1"/>
                </a:solidFill>
              </a:rPr>
              <a:t>- </a:t>
            </a:r>
            <a:r>
              <a:rPr lang="en-US" sz="1600" dirty="0">
                <a:solidFill>
                  <a:schemeClr val="bg1"/>
                </a:solidFill>
              </a:rPr>
              <a:t>Lewis Carrol, Through the Looking Glass</a:t>
            </a:r>
          </a:p>
          <a:p>
            <a:pPr algn="l" rtl="0"/>
            <a:endParaRPr lang="en-US" sz="2400" dirty="0">
              <a:solidFill>
                <a:schemeClr val="bg1"/>
              </a:solidFill>
            </a:endParaRPr>
          </a:p>
          <a:p>
            <a:pPr algn="l" rtl="0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Between species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r>
              <a:rPr lang="en-US" sz="2400" b="0" dirty="0" smtClean="0"/>
              <a:t>Rates are in average number of measurable mutations per genome per generation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315883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59832" y="3212976"/>
            <a:ext cx="33843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000" dirty="0" smtClean="0">
              <a:latin typeface="Open Sans" panose="020B0606030504020204" pitchFamily="34" charset="0"/>
            </a:endParaRPr>
          </a:p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Flies: </a:t>
            </a:r>
            <a:r>
              <a:rPr lang="he-IL" sz="2000" dirty="0" smtClean="0">
                <a:latin typeface="Open Sans" panose="020B0606030504020204" pitchFamily="34" charset="0"/>
              </a:rPr>
              <a:t>0.455</a:t>
            </a:r>
          </a:p>
          <a:p>
            <a:pPr algn="ctr" rtl="0"/>
            <a:r>
              <a:rPr lang="en-US" sz="1400" dirty="0" err="1" smtClean="0">
                <a:latin typeface="Open Sans" panose="020B0606030504020204" pitchFamily="34" charset="0"/>
              </a:rPr>
              <a:t>Keightley</a:t>
            </a:r>
            <a:r>
              <a:rPr lang="en-US" sz="1400" dirty="0" smtClean="0">
                <a:latin typeface="Open Sans" panose="020B0606030504020204" pitchFamily="34" charset="0"/>
              </a:rPr>
              <a:t> et al. Gen Res 2009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408" y="3677543"/>
            <a:ext cx="243840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Bacteria: </a:t>
            </a:r>
            <a:r>
              <a:rPr lang="he-IL" sz="2000" dirty="0" smtClean="0">
                <a:latin typeface="Open Sans" panose="020B0606030504020204" pitchFamily="34" charset="0"/>
              </a:rPr>
              <a:t> 0.0004</a:t>
            </a:r>
          </a:p>
          <a:p>
            <a:pPr algn="ctr" rtl="0"/>
            <a:r>
              <a:rPr lang="en-US" sz="1400" dirty="0" err="1" smtClean="0">
                <a:latin typeface="Open Sans" panose="020B0606030504020204" pitchFamily="34" charset="0"/>
              </a:rPr>
              <a:t>Wielgoss</a:t>
            </a:r>
            <a:r>
              <a:rPr lang="en-US" sz="1400" dirty="0" smtClean="0">
                <a:latin typeface="Open Sans" panose="020B0606030504020204" pitchFamily="34" charset="0"/>
              </a:rPr>
              <a:t> et al. G3 2011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8184" y="3245495"/>
            <a:ext cx="2984309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dirty="0" smtClean="0">
                <a:latin typeface="Open Sans" panose="020B0606030504020204" pitchFamily="34" charset="0"/>
              </a:rPr>
              <a:t>Humans: </a:t>
            </a:r>
            <a:r>
              <a:rPr lang="he-IL" sz="2000" dirty="0" smtClean="0">
                <a:latin typeface="Open Sans" panose="020B0606030504020204" pitchFamily="34" charset="0"/>
              </a:rPr>
              <a:t> 41</a:t>
            </a:r>
          </a:p>
          <a:p>
            <a:pPr algn="ctr" rtl="0"/>
            <a:r>
              <a:rPr lang="en-US" sz="1400" dirty="0" smtClean="0">
                <a:latin typeface="Open Sans" panose="020B0606030504020204" pitchFamily="34" charset="0"/>
              </a:rPr>
              <a:t>Lynch, PNAS 2010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57" y="1556792"/>
            <a:ext cx="545423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sz="4200" dirty="0" smtClean="0">
                <a:solidFill>
                  <a:schemeClr val="tx2"/>
                </a:solidFill>
              </a:rPr>
              <a:t>Simulations</a:t>
            </a:r>
            <a:endParaRPr lang="en-US" sz="4200" dirty="0">
              <a:solidFill>
                <a:schemeClr val="tx2"/>
              </a:solidFill>
            </a:endParaRPr>
          </a:p>
          <a:p>
            <a:pPr algn="l" rtl="0"/>
            <a:r>
              <a:rPr lang="en-US" b="0" dirty="0" smtClean="0"/>
              <a:t>Moran process</a:t>
            </a:r>
            <a:endParaRPr lang="en-US" b="0" dirty="0"/>
          </a:p>
          <a:p>
            <a:pPr algn="l" rtl="0"/>
            <a:r>
              <a:rPr lang="en-US" b="0" dirty="0"/>
              <a:t>Individual-based simulations</a:t>
            </a:r>
          </a:p>
          <a:p>
            <a:pPr algn="l" rtl="0"/>
            <a:r>
              <a:rPr lang="en-US" b="1" dirty="0"/>
              <a:t>100,000 individuals</a:t>
            </a:r>
          </a:p>
          <a:p>
            <a:pPr algn="l" rtl="0"/>
            <a:r>
              <a:rPr lang="en-US" b="0" dirty="0"/>
              <a:t>1,000 loci</a:t>
            </a:r>
          </a:p>
          <a:p>
            <a:pPr algn="l" rtl="0"/>
            <a:r>
              <a:rPr lang="en-US" b="0" dirty="0"/>
              <a:t>Asexual, Haploid</a:t>
            </a:r>
          </a:p>
          <a:p>
            <a:pPr algn="l" rtl="0"/>
            <a:r>
              <a:rPr lang="en-US" b="0" dirty="0"/>
              <a:t>Overlapping generations</a:t>
            </a:r>
          </a:p>
          <a:p>
            <a:pPr algn="l" rtl="0"/>
            <a:r>
              <a:rPr lang="en-US" b="0" dirty="0"/>
              <a:t>No recombination </a:t>
            </a:r>
          </a:p>
          <a:p>
            <a:pPr algn="l" rtl="0"/>
            <a:r>
              <a:rPr lang="en-US" b="0" dirty="0"/>
              <a:t>No segregation</a:t>
            </a:r>
          </a:p>
          <a:p>
            <a:pPr algn="l" rtl="0"/>
            <a:r>
              <a:rPr lang="en-US" b="0" dirty="0"/>
              <a:t>No mutations at mutator locus</a:t>
            </a:r>
          </a:p>
          <a:p>
            <a:pPr algn="l" rtl="0"/>
            <a:r>
              <a:rPr lang="en-US" b="0" dirty="0"/>
              <a:t>Environmental changes</a:t>
            </a:r>
          </a:p>
          <a:p>
            <a:pPr algn="l" rtl="0"/>
            <a:endParaRPr lang="en-US" b="0" dirty="0"/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263910" y="116632"/>
            <a:ext cx="4772586" cy="307777"/>
            <a:chOff x="3126973" y="6309320"/>
            <a:chExt cx="4772586" cy="307777"/>
          </a:xfrm>
        </p:grpSpPr>
        <p:pic>
          <p:nvPicPr>
            <p:cNvPr id="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347864" y="6309320"/>
              <a:ext cx="45516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Open Sans" panose="020B0606030504020204" pitchFamily="34" charset="0"/>
                </a:rPr>
                <a:t>https://</a:t>
              </a:r>
              <a:r>
                <a:rPr lang="en-GB" sz="1400" dirty="0" smtClean="0">
                  <a:latin typeface="Open Sans" panose="020B0606030504020204" pitchFamily="34" charset="0"/>
                </a:rPr>
                <a:t>github.com/yoavram/proevolutionsimulation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4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Populations with SIM are fitter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6" y="1521385"/>
            <a:ext cx="6916680" cy="52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1839"/>
          <a:stretch/>
        </p:blipFill>
        <p:spPr bwMode="auto">
          <a:xfrm>
            <a:off x="1244318" y="1806981"/>
            <a:ext cx="6496034" cy="504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wins competitions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0919"/>
            <a:ext cx="7163099" cy="509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Evolution 2012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51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600" dirty="0"/>
              <a:t>Summary: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Evolution of stress-induced mutation</a:t>
            </a:r>
            <a:endParaRPr lang="he-IL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/>
              <a:t>Stress-induced mutators </a:t>
            </a:r>
            <a:r>
              <a:rPr lang="en-US" sz="2800" b="0" dirty="0" smtClean="0"/>
              <a:t>evolve</a:t>
            </a:r>
            <a:r>
              <a:rPr lang="en-US" sz="2800" b="0" dirty="0"/>
              <a:t>: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finite &amp; infinite</a:t>
            </a:r>
            <a:r>
              <a:rPr lang="en-US" sz="2800" b="0" dirty="0"/>
              <a:t> populations</a:t>
            </a:r>
          </a:p>
          <a:p>
            <a:pPr marL="914400" lvl="1" indent="-457200" algn="l" rtl="0"/>
            <a:r>
              <a:rPr lang="en-US" sz="2800" b="0" dirty="0"/>
              <a:t>In </a:t>
            </a:r>
            <a:r>
              <a:rPr lang="en-US" sz="2800" dirty="0"/>
              <a:t>constant &amp; changing</a:t>
            </a:r>
            <a:r>
              <a:rPr lang="en-US" sz="2800" b="0" dirty="0"/>
              <a:t> environments</a:t>
            </a:r>
          </a:p>
          <a:p>
            <a:pPr algn="l" rtl="0"/>
            <a:endParaRPr lang="en-US" sz="2800" b="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order </a:t>
            </a:r>
            <a:r>
              <a:rPr lang="en-US" sz="2800" b="1" dirty="0"/>
              <a:t>selection can lead to the evolution of stress-induced </a:t>
            </a:r>
            <a:r>
              <a:rPr lang="en-US" sz="2800" b="1" dirty="0" smtClean="0"/>
              <a:t>mutagenesis in </a:t>
            </a:r>
            <a:r>
              <a:rPr lang="en-US" sz="2800" b="1" dirty="0"/>
              <a:t>asexual populations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dirty="0" smtClean="0"/>
              <a:t>Selection for </a:t>
            </a:r>
            <a:r>
              <a:rPr lang="en-US" sz="2800" b="0" dirty="0" err="1" smtClean="0"/>
              <a:t>evolvability</a:t>
            </a:r>
            <a:endParaRPr lang="en-US" sz="2800" b="0" dirty="0"/>
          </a:p>
          <a:p>
            <a:pPr algn="l" rtl="0"/>
            <a:endParaRPr lang="en-US" sz="2800" b="0" dirty="0"/>
          </a:p>
          <a:p>
            <a:pPr algn="l" rtl="0"/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 descr="https://www.augustaendoscopy.com/wp-content/uploads/2011/06/RT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99430"/>
            <a:ext cx="2188096" cy="175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72200" y="4869160"/>
            <a:ext cx="241415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Open Sans" panose="020B0606030504020204" pitchFamily="34" charset="0"/>
              </a:rPr>
              <a:t>H. pylori</a:t>
            </a:r>
            <a:endParaRPr lang="he-IL" i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thumb/4/4c/Gepardjagt1_%28Acinonyx_jubatus%29.jpg/1280px-Gepardjagt1_%28Acinonyx_jubatus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r="18017"/>
          <a:stretch/>
        </p:blipFill>
        <p:spPr bwMode="auto">
          <a:xfrm>
            <a:off x="0" y="-27384"/>
            <a:ext cx="9144000" cy="6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429000"/>
            <a:ext cx="4824536" cy="2193107"/>
          </a:xfrm>
          <a:solidFill>
            <a:srgbClr val="000000">
              <a:alpha val="40000"/>
            </a:srgbClr>
          </a:solidFill>
        </p:spPr>
        <p:txBody>
          <a:bodyPr anchor="ctr"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Can SIM make adaptation </a:t>
            </a:r>
            <a:r>
              <a:rPr lang="en-US" sz="5400" b="1" dirty="0" smtClean="0">
                <a:solidFill>
                  <a:schemeClr val="bg1">
                    <a:lumMod val="95000"/>
                  </a:schemeClr>
                </a:solidFill>
              </a:rPr>
              <a:t>faster?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25</a:t>
            </a:fld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395536" y="6381328"/>
            <a:ext cx="1763688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Malene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1">
                    <a:lumMod val="95000"/>
                  </a:schemeClr>
                </a:solidFill>
              </a:rPr>
              <a:t>Thyssen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5536" y="371797"/>
            <a:ext cx="8352928" cy="219310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1" anchor="ctr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Consequences of </a:t>
            </a:r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Stress-Induced Mutagenesis</a:t>
            </a:r>
            <a:endParaRPr lang="he-IL" sz="5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5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peak shifts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b="0" dirty="0" smtClean="0"/>
              <a:t>Sewall Wright, 1931</a:t>
            </a:r>
            <a:r>
              <a:rPr lang="en-US" dirty="0"/>
              <a:t>:</a:t>
            </a:r>
            <a:endParaRPr lang="en-US" b="0" dirty="0" smtClean="0"/>
          </a:p>
          <a:p>
            <a:pPr marL="0" indent="0" algn="l" rtl="0">
              <a:buNone/>
            </a:pPr>
            <a:r>
              <a:rPr lang="en-US" sz="2800" i="1" dirty="0" smtClean="0"/>
              <a:t>If a new adaptation requires several, separately deleterious mutations, how can it evolve?</a:t>
            </a:r>
            <a:endParaRPr lang="he-IL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8" y="3391032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16401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7984" y="65973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</a:rPr>
              <a:t>Wright, </a:t>
            </a:r>
            <a:r>
              <a:rPr lang="en-US" sz="1200" dirty="0" smtClean="0">
                <a:latin typeface="Open Sans" panose="020B0606030504020204" pitchFamily="34" charset="0"/>
              </a:rPr>
              <a:t>Am. Nat. 1988</a:t>
            </a:r>
            <a:endParaRPr lang="en-US" sz="1200" dirty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6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lh5.googleusercontent.com/-GcN5Dj4ARRU/SJMQfnAXY7I/AAAAAAAAB-4/XGVY4_XawCw/s640/IMG_1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8" y="579954"/>
            <a:ext cx="7681175" cy="57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791200" cy="1371600"/>
          </a:xfrm>
        </p:spPr>
        <p:txBody>
          <a:bodyPr/>
          <a:lstStyle/>
          <a:p>
            <a:pPr algn="r" rtl="0"/>
            <a:r>
              <a:rPr lang="en-US" dirty="0" smtClean="0"/>
              <a:t>Simple landscape</a:t>
            </a:r>
            <a:r>
              <a:rPr lang="he-IL" dirty="0" smtClean="0"/>
              <a:t>	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3368" y="2086285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86984" y="2758460"/>
            <a:ext cx="914400" cy="3809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7584" y="2320894"/>
            <a:ext cx="1436271" cy="4179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82584" y="2377458"/>
            <a:ext cx="1219200" cy="8712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1784" y="3248704"/>
            <a:ext cx="990600" cy="2116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3202370"/>
            <a:ext cx="1054784" cy="8362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623685" y="2667000"/>
            <a:ext cx="1445376" cy="10915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557595" y="2523853"/>
            <a:ext cx="609600" cy="60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495063" y="3079464"/>
            <a:ext cx="429737" cy="489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62467" y="3328192"/>
            <a:ext cx="1018933" cy="4818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77000" y="2589418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025846" y="2667000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67195" y="2901608"/>
            <a:ext cx="214868" cy="2346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Rugged landscape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9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3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3" y="564600"/>
            <a:ext cx="7678124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5069061" y="2289244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7784" y="2589418"/>
            <a:ext cx="2304256" cy="5029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045384" y="2982166"/>
            <a:ext cx="469216" cy="46921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17" y="332656"/>
            <a:ext cx="5791200" cy="1371600"/>
          </a:xfrm>
        </p:spPr>
        <p:txBody>
          <a:bodyPr/>
          <a:lstStyle/>
          <a:p>
            <a:r>
              <a:rPr lang="en-US" dirty="0" smtClean="0"/>
              <a:t>Adaptive peak shift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28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Evolution in </a:t>
            </a:r>
            <a:r>
              <a:rPr lang="en-US" dirty="0" smtClean="0"/>
              <a:t>constant environments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Directional selection without change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b="0" dirty="0" smtClean="0"/>
              <a:t>A balance between </a:t>
            </a:r>
            <a:r>
              <a:rPr lang="en-US" b="0" dirty="0" smtClean="0">
                <a:solidFill>
                  <a:srgbClr val="00B050"/>
                </a:solidFill>
              </a:rPr>
              <a:t>mutation </a:t>
            </a:r>
            <a:r>
              <a:rPr lang="en-US" b="0" dirty="0" smtClean="0"/>
              <a:t>and </a:t>
            </a:r>
            <a:r>
              <a:rPr lang="en-US" b="0" dirty="0" smtClean="0">
                <a:solidFill>
                  <a:srgbClr val="0070C0"/>
                </a:solidFill>
              </a:rPr>
              <a:t>natural selection</a:t>
            </a:r>
            <a:endParaRPr lang="he-IL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1" y="2636912"/>
            <a:ext cx="77120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3645024"/>
            <a:ext cx="461665" cy="23692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en-US" dirty="0" smtClean="0">
                <a:latin typeface="Open Sans" panose="020B0606030504020204" pitchFamily="34" charset="0"/>
              </a:rPr>
              <a:t>Frequency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3848" y="6444044"/>
            <a:ext cx="3096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latin typeface="Open Sans" panose="020B0606030504020204" pitchFamily="34" charset="0"/>
              </a:rPr>
              <a:t># Deleterious mutations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1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 &amp; rugged landscapes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6802"/>
            <a:ext cx="2915448" cy="4373563"/>
          </a:xfrm>
        </p:spPr>
        <p:txBody>
          <a:bodyPr>
            <a:normAutofit/>
          </a:bodyPr>
          <a:lstStyle/>
          <a:p>
            <a:pPr algn="l" rtl="0"/>
            <a:endParaRPr lang="en-US" sz="2800" b="0" dirty="0" smtClean="0"/>
          </a:p>
          <a:p>
            <a:pPr algn="l" rtl="0"/>
            <a:endParaRPr lang="en-US" sz="2800" b="0" dirty="0" smtClean="0"/>
          </a:p>
          <a:p>
            <a:pPr marL="0" indent="0" algn="l" rtl="0">
              <a:buNone/>
            </a:pPr>
            <a:r>
              <a:rPr lang="en-US" sz="2800" b="0" dirty="0" smtClean="0"/>
              <a:t>Increasing the mutation rate in individuals below </a:t>
            </a:r>
            <a:r>
              <a:rPr lang="en-US" sz="2800" dirty="0" smtClean="0"/>
              <a:t>both</a:t>
            </a:r>
            <a:r>
              <a:rPr lang="en-US" sz="2800" b="0" dirty="0" smtClean="0"/>
              <a:t> peaks</a:t>
            </a:r>
            <a:endParaRPr lang="he-IL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2" name="Picture 2" descr="http://upload.wikimedia.org/wikipedia/commons/2/29/Le_Dorje_Lakpa_(Himalaya,_N%C3%A9pal)_(8449549937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9" r="27556" b="21708"/>
          <a:stretch/>
        </p:blipFill>
        <p:spPr bwMode="auto">
          <a:xfrm>
            <a:off x="3042914" y="1556792"/>
            <a:ext cx="5563673" cy="45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22952" y="1936234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  <a:latin typeface="Open Sans" panose="020B0606030504020204" pitchFamily="34" charset="0"/>
              </a:rPr>
              <a:t>Low mutation rate</a:t>
            </a:r>
            <a:endParaRPr lang="he-IL" sz="2400" b="1" dirty="0">
              <a:effectLst>
                <a:glow rad="139700">
                  <a:srgbClr val="0070C0">
                    <a:alpha val="40000"/>
                  </a:srgbClr>
                </a:glow>
              </a:effectLst>
              <a:latin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7775" y="1587576"/>
            <a:ext cx="3480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2400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Open Sans" panose="020B0606030504020204" pitchFamily="34" charset="0"/>
              </a:rPr>
              <a:t>High mutation rate</a:t>
            </a:r>
            <a:endParaRPr lang="he-IL" sz="2400" b="1" dirty="0">
              <a:effectLst>
                <a:glow rad="228600">
                  <a:srgbClr val="FFC000">
                    <a:alpha val="40000"/>
                  </a:srgbClr>
                </a:glow>
              </a:effectLst>
              <a:latin typeface="Open Sans" panose="020B0606030504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3717" y="3951189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354677" y="3273154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763317" y="54751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003167" y="2397899"/>
            <a:ext cx="334255" cy="146014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97925" y="2049241"/>
            <a:ext cx="1166044" cy="34015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23719" y="2397899"/>
            <a:ext cx="2230959" cy="99487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589650" y="4636989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978381" y="2049241"/>
            <a:ext cx="234608" cy="27871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743773" y="487159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824258" y="2049241"/>
            <a:ext cx="679423" cy="25484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model</a:t>
            </a:r>
            <a:endParaRPr lang="he-IL" dirty="0"/>
          </a:p>
        </p:txBody>
      </p:sp>
      <p:pic>
        <p:nvPicPr>
          <p:cNvPr id="1026" name="Picture 2" descr="D:\workspace\ruggedsim\manuscript\ram_f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07" b="5543"/>
          <a:stretch/>
        </p:blipFill>
        <p:spPr bwMode="auto">
          <a:xfrm>
            <a:off x="971600" y="1271191"/>
            <a:ext cx="7228274" cy="52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6453336"/>
            <a:ext cx="363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0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l" defTabSz="908834" rtl="0">
              <a:buNone/>
              <a:defRPr/>
            </a:pPr>
            <a:r>
              <a:rPr lang="en-US" b="0" dirty="0" smtClean="0"/>
              <a:t>The adaptation process is composed of </a:t>
            </a:r>
          </a:p>
          <a:p>
            <a:pPr marL="800100" indent="-457200" algn="l" defTabSz="908834" rtl="0">
              <a:defRPr/>
            </a:pPr>
            <a:r>
              <a:rPr lang="en-US" dirty="0" smtClean="0"/>
              <a:t>Waiting for the double mutant to appear</a:t>
            </a:r>
          </a:p>
          <a:p>
            <a:pPr marL="800100" indent="-457200" algn="l" defTabSz="908834" rtl="0">
              <a:defRPr/>
            </a:pPr>
            <a:r>
              <a:rPr lang="en-US" b="0" dirty="0" smtClean="0"/>
              <a:t>Fixation / extinction of the double mutant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</a:t>
                </a:r>
                <a:r>
                  <a:rPr lang="en-US" i="1" dirty="0"/>
                  <a:t>q</a:t>
                </a:r>
                <a:r>
                  <a:rPr lang="en-US" dirty="0"/>
                  <a:t> that a </a:t>
                </a:r>
                <a:r>
                  <a:rPr lang="en-US" dirty="0" smtClean="0"/>
                  <a:t>random offspring </a:t>
                </a:r>
                <a:r>
                  <a:rPr lang="en-US" dirty="0"/>
                  <a:t>is a double mutant, given there are no double mutants in the current generation</a:t>
                </a:r>
                <a:r>
                  <a:rPr lang="en-US" dirty="0" smtClean="0"/>
                  <a:t>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U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𝝉</m:t>
                      </m:r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𝝉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⋅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830" r="-3037" b="-13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2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fixation probability of the double mutant:</a:t>
                </a:r>
              </a:p>
              <a:p>
                <a:pPr indent="0" algn="l" defTabSz="908834" rtl="0">
                  <a:buNone/>
                  <a:defRPr/>
                </a:pP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𝑠𝐻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𝑠𝐻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830" b="-12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2080" y="213338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err="1" smtClean="0">
                <a:latin typeface="Open Sans" panose="020B0606030504020204" pitchFamily="34" charset="0"/>
              </a:rPr>
              <a:t>Eshel</a:t>
            </a:r>
            <a:r>
              <a:rPr lang="en-US" dirty="0" smtClean="0">
                <a:latin typeface="Open Sans" panose="020B0606030504020204" pitchFamily="34" charset="0"/>
              </a:rPr>
              <a:t> 1981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9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</a:t>
            </a:r>
            <a:r>
              <a:rPr lang="en-US" dirty="0" smtClean="0"/>
              <a:t>model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probability that one or more double</a:t>
                </a: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mutants appear in the next generation</a:t>
                </a:r>
                <a:r>
                  <a:rPr lang="en-US" dirty="0" smtClean="0"/>
                  <a:t>:</a:t>
                </a:r>
                <a:endParaRPr lang="en-US" b="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𝑵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</a:rPr>
                        <m:t>≈</m:t>
                      </m:r>
                      <m:r>
                        <a:rPr lang="en-US" b="1" i="1" smtClean="0">
                          <a:latin typeface="Cambria Math"/>
                        </a:rPr>
                        <m:t>𝑵𝒒</m:t>
                      </m:r>
                    </m:oMath>
                  </m:oMathPara>
                </a14:m>
                <a:endParaRPr lang="en-US" b="1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dirty="0"/>
                  <a:t>This waiting time follows a geometric distribution with </a:t>
                </a:r>
                <a:r>
                  <a:rPr lang="en-US" dirty="0" smtClean="0"/>
                  <a:t>rate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𝝂</m:t>
                      </m:r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𝑵𝒒</m:t>
                      </m:r>
                      <m:r>
                        <a:rPr lang="en-US" b="1" i="1" smtClean="0">
                          <a:latin typeface="Cambria Math"/>
                        </a:rPr>
                        <m:t>𝝆</m:t>
                      </m:r>
                    </m:oMath>
                  </m:oMathPara>
                </a14:m>
                <a:endParaRPr lang="en-US" b="1" dirty="0"/>
              </a:p>
              <a:p>
                <a:pPr indent="0" algn="l" defTabSz="908834" rtl="0">
                  <a:buNone/>
                  <a:defRPr/>
                </a:pPr>
                <a:r>
                  <a:rPr lang="en-US" dirty="0" smtClean="0"/>
                  <a:t>which is the adaptation rate.</a:t>
                </a:r>
                <a:endParaRPr lang="en-US" dirty="0"/>
              </a:p>
              <a:p>
                <a:pPr indent="0" algn="l" defTabSz="908834" rtl="0">
                  <a:buNone/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sz="1800" i="1" dirty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r>
                  <a:rPr lang="en-US" sz="1800" i="1" dirty="0" smtClean="0">
                    <a:latin typeface="Cambria Math"/>
                  </a:rPr>
                  <a:t>	</a:t>
                </a: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𝜈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8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8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b="0" dirty="0" smtClean="0"/>
                  <a:t> – beneficial mutation rate</a:t>
                </a:r>
                <a:endParaRPr lang="he-IL" sz="18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36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Deterministic results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with normal mutation (NM):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i="1">
                          <a:latin typeface="Cambria Math"/>
                        </a:rPr>
                        <m:t>𝑁𝐻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dirty="0"/>
                  <a:t>The rate of adaptation with high mutation (CM):</a:t>
                </a:r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𝝉</m:t>
                          </m:r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indent="205684" algn="l" defTabSz="908834" rtl="0">
                  <a:defRPr/>
                </a:pPr>
                <a:endParaRPr lang="en-US" dirty="0"/>
              </a:p>
              <a:p>
                <a:pPr indent="0" algn="l" defTabSz="908834" rtl="0">
                  <a:buNone/>
                  <a:defRPr/>
                </a:pPr>
                <a:r>
                  <a:rPr lang="en-US" sz="2800" b="0" dirty="0"/>
                  <a:t>The rate of adaptation </a:t>
                </a:r>
                <a:r>
                  <a:rPr lang="en-US" sz="2800" dirty="0"/>
                  <a:t>with </a:t>
                </a:r>
                <a:r>
                  <a:rPr lang="en-US" sz="2800" dirty="0" smtClean="0"/>
                  <a:t>stress-induced mutation (SIM)</a:t>
                </a:r>
                <a:r>
                  <a:rPr lang="en-US" sz="2800" b="0" dirty="0" smtClean="0"/>
                  <a:t>:</a:t>
                </a:r>
                <a:endParaRPr lang="en-US" sz="2800" b="0" dirty="0"/>
              </a:p>
              <a:p>
                <a:pPr indent="0" algn="l" defTabSz="908834" rt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≈</m:t>
                      </m:r>
                      <m:r>
                        <a:rPr lang="en-US" b="1" i="1">
                          <a:latin typeface="Cambria Math"/>
                        </a:rPr>
                        <m:t>𝝉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0" algn="l" defTabSz="908834" rtl="0">
                  <a:buNone/>
                  <a:defRPr/>
                </a:pPr>
                <a:endParaRPr lang="en-US" i="1" dirty="0" smtClean="0">
                  <a:latin typeface="Cambria Math"/>
                </a:endParaRPr>
              </a:p>
              <a:p>
                <a:pPr indent="205684" algn="ctr" defTabSz="908834" rtl="0">
                  <a:defRPr/>
                </a:pPr>
                <a:endParaRPr lang="en-US" sz="1800" i="1" dirty="0" smtClean="0">
                  <a:latin typeface="Cambria Math"/>
                </a:endParaRPr>
              </a:p>
              <a:p>
                <a:pPr indent="0" algn="ctr" defTabSz="908834" rtl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𝜈</m:t>
                    </m:r>
                    <m:r>
                      <a:rPr lang="en-US" sz="19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00" b="0" dirty="0" smtClean="0"/>
                  <a:t>– adaptation rate; N – population size;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900" b="0" dirty="0" smtClean="0"/>
                  <a:t> – mutation rate increase;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sz="1900" b="0" dirty="0" smtClean="0"/>
                  <a:t> – double mutant advantage;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900" b="0" dirty="0" smtClean="0"/>
                  <a:t> – beneficial mutation rate</a:t>
                </a:r>
                <a:endParaRPr lang="he-IL" sz="19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156" r="-29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02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pace\ruggedsim\manuscript\ram_f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 b="4937"/>
          <a:stretch/>
        </p:blipFill>
        <p:spPr bwMode="auto">
          <a:xfrm>
            <a:off x="107504" y="1228311"/>
            <a:ext cx="6301921" cy="52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Stochastic model</a:t>
            </a:r>
            <a:endParaRPr lang="he-IL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44208" y="1503709"/>
            <a:ext cx="5017423" cy="43735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000" b="0" dirty="0" smtClean="0"/>
              <a:t>No MSB assumption</a:t>
            </a:r>
          </a:p>
          <a:p>
            <a:pPr marL="0" indent="0" algn="l" rtl="0">
              <a:buNone/>
            </a:pPr>
            <a:r>
              <a:rPr lang="en-US" sz="2000" b="0" dirty="0" smtClean="0"/>
              <a:t>No Dead Ends</a:t>
            </a:r>
          </a:p>
          <a:p>
            <a:pPr marL="0" indent="0" algn="l" rtl="0">
              <a:buNone/>
            </a:pPr>
            <a:r>
              <a:rPr lang="en-US" sz="2000" dirty="0" smtClean="0"/>
              <a:t>Genetic drift</a:t>
            </a:r>
            <a:endParaRPr lang="en-US" sz="2000" b="0" dirty="0" smtClean="0"/>
          </a:p>
          <a:p>
            <a:pPr algn="l" rtl="0"/>
            <a:endParaRPr lang="he-IL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92080" y="116632"/>
            <a:ext cx="3710564" cy="307777"/>
            <a:chOff x="3126973" y="6309320"/>
            <a:chExt cx="3710564" cy="307777"/>
          </a:xfrm>
        </p:grpSpPr>
        <p:pic>
          <p:nvPicPr>
            <p:cNvPr id="14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347864" y="6309320"/>
              <a:ext cx="34896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Open Sans" panose="020B0606030504020204" pitchFamily="34" charset="0"/>
                </a:rPr>
                <a:t>https://github.com/yoavram/ruggedsim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 rate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6" descr="D:\workspace\ruggedsim\manuscript\adaptation_rate_s_0.05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6184"/>
            <a:ext cx="601650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05684" defTabSz="908834">
                  <a:defRPr/>
                </a:pPr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𝜏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indent="205684" defTabSz="908834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𝑆𝐼𝑀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≈</m:t>
                      </m:r>
                      <m:r>
                        <a:rPr lang="en-US" sz="2400" i="1">
                          <a:latin typeface="Cambria Math"/>
                        </a:rPr>
                        <m:t>𝜏</m:t>
                      </m:r>
                      <m:r>
                        <a:rPr lang="en-US" sz="2400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𝑁𝑀</m:t>
                          </m:r>
                        </m:sub>
                      </m:sSub>
                    </m:oMath>
                  </m:oMathPara>
                </a14:m>
                <a:endParaRPr lang="he-IL" sz="2400" dirty="0">
                  <a:latin typeface="Open Sans" panose="020B0606030504020204" pitchFamily="34" charset="0"/>
                </a:endParaRPr>
              </a:p>
              <a:p>
                <a:pPr indent="205684" defTabSz="908834">
                  <a:defRPr/>
                </a:pPr>
                <a:endParaRPr lang="en-US" sz="2400" dirty="0">
                  <a:latin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13"/>
                <a:ext cx="2671642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23728" y="1916832"/>
            <a:ext cx="72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885539" y="1700808"/>
            <a:ext cx="2056594" cy="760150"/>
            <a:chOff x="13463618" y="18710349"/>
            <a:chExt cx="2056594" cy="760150"/>
          </a:xfrm>
        </p:grpSpPr>
        <p:sp>
          <p:nvSpPr>
            <p:cNvPr id="11" name="TextBox 10"/>
            <p:cNvSpPr txBox="1"/>
            <p:nvPr/>
          </p:nvSpPr>
          <p:spPr>
            <a:xfrm>
              <a:off x="13483803" y="1871034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Open Sans" panose="020B0606030504020204" pitchFamily="34" charset="0"/>
                </a:rPr>
                <a:t>Approximation</a:t>
              </a:r>
              <a:endParaRPr lang="he-IL" sz="2000" dirty="0">
                <a:latin typeface="Open Sans" panose="020B06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63618" y="19070389"/>
              <a:ext cx="20364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Open Sans" panose="020B0606030504020204" pitchFamily="34" charset="0"/>
                </a:rPr>
                <a:t>Simulation</a:t>
              </a:r>
              <a:endParaRPr lang="he-IL" sz="2400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39869" y="2060848"/>
            <a:ext cx="126000" cy="387533"/>
            <a:chOff x="12637723" y="19116000"/>
            <a:chExt cx="126000" cy="387533"/>
          </a:xfrm>
        </p:grpSpPr>
        <p:sp>
          <p:nvSpPr>
            <p:cNvPr id="14" name="Oval 13"/>
            <p:cNvSpPr/>
            <p:nvPr/>
          </p:nvSpPr>
          <p:spPr>
            <a:xfrm>
              <a:off x="12637723" y="19244022"/>
              <a:ext cx="126000" cy="12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latin typeface="Open Sans" panose="020B0606030504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2700800" y="19116000"/>
              <a:ext cx="0" cy="38753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7504" y="116632"/>
            <a:ext cx="3710564" cy="307777"/>
            <a:chOff x="3126973" y="6309320"/>
            <a:chExt cx="3710564" cy="307777"/>
          </a:xfrm>
        </p:grpSpPr>
        <p:pic>
          <p:nvPicPr>
            <p:cNvPr id="18" name="Picture 2" descr="https://assets-cdn.github.com/images/modules/open_graph/github-m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r="23200"/>
            <a:stretch/>
          </p:blipFill>
          <p:spPr bwMode="auto">
            <a:xfrm>
              <a:off x="3126973" y="6343184"/>
              <a:ext cx="248459" cy="24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347864" y="6309320"/>
              <a:ext cx="34896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Open Sans" panose="020B0606030504020204" pitchFamily="34" charset="0"/>
                </a:rPr>
                <a:t>https://github.com/yoavram/ruggedsim</a:t>
              </a:r>
              <a:endParaRPr lang="he-IL" sz="1400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44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pace\ruggedsim\manuscript\ram_tradeoff_E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6976"/>
            <a:ext cx="6858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SIM Breaks </a:t>
            </a:r>
            <a:r>
              <a:rPr lang="en-US" dirty="0"/>
              <a:t>the </a:t>
            </a:r>
            <a:r>
              <a:rPr lang="en-US" i="1" dirty="0"/>
              <a:t>adaptability-adaptedness</a:t>
            </a:r>
            <a:r>
              <a:rPr lang="en-US" dirty="0"/>
              <a:t> </a:t>
            </a:r>
            <a:r>
              <a:rPr lang="en-US" dirty="0" smtClean="0"/>
              <a:t>trade-off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104" y="6525344"/>
            <a:ext cx="3635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dirty="0" smtClean="0">
                <a:latin typeface="Open Sans" panose="020B0606030504020204" pitchFamily="34" charset="0"/>
              </a:rPr>
              <a:t>Ram &amp; Hadany, PRSB 2014</a:t>
            </a:r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rate in </a:t>
            </a:r>
            <a:r>
              <a:rPr lang="en-US" dirty="0" smtClean="0"/>
              <a:t>constant environments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sup>
                    </m:sSup>
                  </m:oMath>
                </a14:m>
                <a:endParaRPr lang="en-US" sz="2400" b="0" dirty="0" smtClean="0"/>
              </a:p>
              <a:p>
                <a:pPr algn="l" rtl="0"/>
                <a:r>
                  <a:rPr lang="en-US" sz="2400" b="0" dirty="0" smtClean="0"/>
                  <a:t>High mutation rates reduce </a:t>
                </a:r>
                <a:r>
                  <a:rPr lang="en-US" sz="2400" b="0" i="1" dirty="0" smtClean="0"/>
                  <a:t>adaptedness </a:t>
                </a:r>
                <a:r>
                  <a:rPr lang="en-US" sz="2400" b="0" dirty="0" smtClean="0"/>
                  <a:t>of populations</a:t>
                </a:r>
              </a:p>
              <a:p>
                <a:pPr algn="l" rtl="0"/>
                <a:r>
                  <a:rPr lang="en-US" sz="2400" b="0" dirty="0" smtClean="0"/>
                  <a:t>Selection will </a:t>
                </a:r>
                <a:r>
                  <a:rPr lang="en-US" sz="2400" dirty="0" smtClean="0"/>
                  <a:t>reduce</a:t>
                </a:r>
                <a:r>
                  <a:rPr lang="en-US" sz="2400" b="0" dirty="0" smtClean="0"/>
                  <a:t> the mutation rate to it’s lowest attainable </a:t>
                </a:r>
                <a:r>
                  <a:rPr lang="en-US" sz="2400" dirty="0"/>
                  <a:t>level - </a:t>
                </a:r>
                <a:r>
                  <a:rPr lang="en-US" sz="2400" i="1" dirty="0"/>
                  <a:t>the reduction principle </a:t>
                </a:r>
              </a:p>
              <a:p>
                <a:pPr marL="0" indent="0" rtl="0">
                  <a:buNone/>
                </a:pPr>
                <a:r>
                  <a:rPr lang="en-US" sz="1400" dirty="0" smtClean="0"/>
                  <a:t>	</a:t>
                </a:r>
                <a:r>
                  <a:rPr lang="en-US" sz="1800" dirty="0" err="1" smtClean="0"/>
                  <a:t>Liberman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&amp; Feldman 1986</a:t>
                </a:r>
              </a:p>
              <a:p>
                <a:pPr algn="l" rtl="0"/>
                <a:r>
                  <a:rPr lang="en-US" sz="2400" b="0" dirty="0" smtClean="0"/>
                  <a:t>What sets this level?</a:t>
                </a:r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</a:t>
                </a:r>
                <a:r>
                  <a:rPr lang="en-US" sz="2000" b="0" dirty="0" smtClean="0"/>
                  <a:t>hysical or </a:t>
                </a:r>
                <a:r>
                  <a:rPr lang="en-US" sz="2000" dirty="0"/>
                  <a:t>physiological </a:t>
                </a:r>
                <a:r>
                  <a:rPr lang="en-US" sz="2000" dirty="0" smtClean="0"/>
                  <a:t>constraints		</a:t>
                </a:r>
                <a:r>
                  <a:rPr lang="en-US" sz="1800" dirty="0" smtClean="0"/>
                  <a:t>Kimura 1967</a:t>
                </a:r>
                <a:endParaRPr lang="en-US" sz="2000" b="0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C</a:t>
                </a:r>
                <a:r>
                  <a:rPr lang="en-US" sz="2000" b="0" i="1" dirty="0" smtClean="0"/>
                  <a:t>ost of DNA replication fidelity			</a:t>
                </a:r>
                <a:r>
                  <a:rPr lang="en-US" sz="1800" dirty="0" smtClean="0"/>
                  <a:t>Dawson </a:t>
                </a:r>
                <a:r>
                  <a:rPr lang="en-US" sz="1800" dirty="0"/>
                  <a:t>1999</a:t>
                </a:r>
                <a:endParaRPr lang="en-US" sz="2000" b="0" i="1" dirty="0" smtClean="0"/>
              </a:p>
              <a:p>
                <a:pPr lvl="1" indent="-342900" algn="l" rtl="0">
                  <a:buFont typeface="Arial" panose="020B0604020202020204" pitchFamily="34" charset="0"/>
                  <a:buChar char="•"/>
                </a:pPr>
                <a:r>
                  <a:rPr lang="en-US" sz="2000" b="0" i="1" dirty="0" smtClean="0"/>
                  <a:t>Drift barrier hypothesis				</a:t>
                </a:r>
                <a:r>
                  <a:rPr lang="en-US" sz="1800" dirty="0" smtClean="0"/>
                  <a:t>Lynch </a:t>
                </a:r>
                <a:r>
                  <a:rPr lang="en-US" sz="1800" dirty="0" smtClean="0"/>
                  <a:t>2010</a:t>
                </a:r>
                <a:endParaRPr lang="en-US" sz="20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674" r="-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"/>
          <a:stretch/>
        </p:blipFill>
        <p:spPr bwMode="auto">
          <a:xfrm>
            <a:off x="-36512" y="0"/>
            <a:ext cx="9228002" cy="694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pPr rtl="0"/>
            <a:r>
              <a:rPr lang="en-US" b="1" dirty="0" smtClean="0">
                <a:solidFill>
                  <a:schemeClr val="bg1"/>
                </a:solidFill>
              </a:rPr>
              <a:t>Future directions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40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506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In the presence of rare recombination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925144"/>
          </a:xfrm>
        </p:spPr>
        <p:txBody>
          <a:bodyPr>
            <a:normAutofit/>
          </a:bodyPr>
          <a:lstStyle/>
          <a:p>
            <a:pPr algn="l" rtl="0"/>
            <a:r>
              <a:rPr lang="en-US" b="1" dirty="0" smtClean="0"/>
              <a:t>Recombination</a:t>
            </a:r>
            <a:r>
              <a:rPr lang="en-US" dirty="0" smtClean="0"/>
              <a:t> can:</a:t>
            </a:r>
          </a:p>
          <a:p>
            <a:pPr lvl="1" algn="l" rtl="0"/>
            <a:r>
              <a:rPr lang="en-US" dirty="0" smtClean="0"/>
              <a:t>Separate mutator from beneficial mutations</a:t>
            </a:r>
          </a:p>
          <a:p>
            <a:pPr lvl="1" algn="l" rtl="0"/>
            <a:r>
              <a:rPr lang="en-US" dirty="0" smtClean="0"/>
              <a:t>Increase non-mutator adaptation rate</a:t>
            </a:r>
          </a:p>
          <a:p>
            <a:pPr lvl="1" algn="l" rtl="0"/>
            <a:r>
              <a:rPr lang="en-US" dirty="0" smtClean="0"/>
              <a:t>Save constitutive mutators from deleterious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workspace\mamba\simarba\analysis\invasion_SIMvsCM_pop_1e6_2014-07-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36576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In the presence of rare recombination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92514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Results suggest:</a:t>
            </a:r>
          </a:p>
          <a:p>
            <a:pPr algn="l" rtl="0"/>
            <a:r>
              <a:rPr lang="en-US" b="1" dirty="0" smtClean="0">
                <a:solidFill>
                  <a:schemeClr val="tx2"/>
                </a:solidFill>
              </a:rPr>
              <a:t>SIM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chemeClr val="accent2"/>
                </a:solidFill>
              </a:rPr>
              <a:t>CM</a:t>
            </a:r>
          </a:p>
          <a:p>
            <a:pPr algn="l" rtl="0"/>
            <a:r>
              <a:rPr lang="en-US" b="1" dirty="0">
                <a:solidFill>
                  <a:schemeClr val="tx2"/>
                </a:solidFill>
              </a:rPr>
              <a:t>SIM</a:t>
            </a:r>
            <a:r>
              <a:rPr lang="en-US" dirty="0"/>
              <a:t> &gt;= </a:t>
            </a:r>
            <a:r>
              <a:rPr lang="en-US" b="1" dirty="0" smtClean="0"/>
              <a:t>NM</a:t>
            </a:r>
          </a:p>
          <a:p>
            <a:pPr algn="l" rtl="0"/>
            <a:r>
              <a:rPr lang="en-US" dirty="0" smtClean="0"/>
              <a:t>As long as </a:t>
            </a:r>
            <a:r>
              <a:rPr lang="en-US" b="1" dirty="0" smtClean="0"/>
              <a:t>recombination is as not much stronger than </a:t>
            </a:r>
            <a:r>
              <a:rPr lang="en-US" b="1" dirty="0" smtClean="0"/>
              <a:t>mutation</a:t>
            </a:r>
            <a:endParaRPr lang="en-US" b="1" dirty="0" smtClean="0"/>
          </a:p>
          <a:p>
            <a:pPr marL="0" indent="0" algn="l" rtl="0">
              <a:buNone/>
            </a:pPr>
            <a:r>
              <a:rPr lang="en-US" dirty="0" smtClean="0"/>
              <a:t>Sexual populations??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7576" y="6550223"/>
            <a:ext cx="381642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Ram &amp; Hadany, in preparation</a:t>
            </a:r>
            <a:endParaRPr lang="he-IL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GB" dirty="0"/>
              <a:t> Stress-induced mutagenesis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under uncertainty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21" y="2337466"/>
            <a:ext cx="4530383" cy="310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4008" y="6550223"/>
            <a:ext cx="449999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400" dirty="0" smtClean="0">
                <a:latin typeface="Open Sans" panose="020B0606030504020204" pitchFamily="34" charset="0"/>
              </a:rPr>
              <a:t>Gur-</a:t>
            </a:r>
            <a:r>
              <a:rPr lang="en-US" sz="1400" dirty="0" err="1" smtClean="0">
                <a:latin typeface="Open Sans" panose="020B0606030504020204" pitchFamily="34" charset="0"/>
              </a:rPr>
              <a:t>Dellus</a:t>
            </a:r>
            <a:r>
              <a:rPr lang="en-US" sz="1400" dirty="0" smtClean="0">
                <a:latin typeface="Open Sans" panose="020B0606030504020204" pitchFamily="34" charset="0"/>
              </a:rPr>
              <a:t>, </a:t>
            </a:r>
            <a:r>
              <a:rPr lang="en-US" sz="1400" dirty="0" smtClean="0">
                <a:latin typeface="Open Sans" panose="020B0606030504020204" pitchFamily="34" charset="0"/>
              </a:rPr>
              <a:t>Ram &amp; Hadany</a:t>
            </a:r>
            <a:r>
              <a:rPr lang="en-US" sz="1400" dirty="0" smtClean="0">
                <a:latin typeface="Open Sans" panose="020B0606030504020204" pitchFamily="34" charset="0"/>
              </a:rPr>
              <a:t>, in preparation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4906888" cy="4925144"/>
          </a:xfrm>
        </p:spPr>
        <p:txBody>
          <a:bodyPr>
            <a:normAutofit/>
          </a:bodyPr>
          <a:lstStyle/>
          <a:p>
            <a:pPr algn="l" rtl="0"/>
            <a:r>
              <a:rPr lang="en-US" b="1" dirty="0" smtClean="0"/>
              <a:t>Uncertainty</a:t>
            </a:r>
          </a:p>
          <a:p>
            <a:pPr lvl="1" algn="l" rtl="0"/>
            <a:r>
              <a:rPr lang="en-US" dirty="0" smtClean="0"/>
              <a:t>should you mutate?</a:t>
            </a:r>
          </a:p>
          <a:p>
            <a:pPr algn="l" rtl="0"/>
            <a:r>
              <a:rPr lang="en-US" b="1" dirty="0" smtClean="0">
                <a:solidFill>
                  <a:srgbClr val="00B050"/>
                </a:solidFill>
              </a:rPr>
              <a:t>SIM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decreases mean fitness</a:t>
            </a:r>
          </a:p>
          <a:p>
            <a:pPr algn="l" rtl="0"/>
            <a:r>
              <a:rPr lang="en-US" b="1" dirty="0" smtClean="0">
                <a:solidFill>
                  <a:schemeClr val="tx2"/>
                </a:solidFill>
              </a:rPr>
              <a:t>Communication</a:t>
            </a:r>
          </a:p>
          <a:p>
            <a:pPr lvl="1" algn="l" rtl="0"/>
            <a:r>
              <a:rPr lang="en-US" sz="2000" dirty="0" smtClean="0"/>
              <a:t>Increase in mutation rate depends on population mean fitness</a:t>
            </a:r>
          </a:p>
          <a:p>
            <a:pPr lvl="1" algn="l" rtl="0"/>
            <a:r>
              <a:rPr lang="en-US" sz="2000" dirty="0" smtClean="0"/>
              <a:t>Robustness to uncertainty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192" y="5085184"/>
            <a:ext cx="187220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</a:rPr>
              <a:t>Uncertainty level</a:t>
            </a:r>
            <a:endParaRPr lang="he-IL" sz="1200" dirty="0">
              <a:latin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8144" y="4149080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04520" y="4365104"/>
            <a:ext cx="43204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13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Evolution of stress-induced mutagenesis:</a:t>
            </a:r>
          </a:p>
          <a:p>
            <a:pPr marL="800100" lvl="1" indent="-342900" algn="l" rtl="0"/>
            <a:r>
              <a:rPr lang="en-US" dirty="0" smtClean="0"/>
              <a:t>SIM can evolve due to 2</a:t>
            </a:r>
            <a:r>
              <a:rPr lang="en-US" baseline="30000" dirty="0" smtClean="0"/>
              <a:t>nd</a:t>
            </a:r>
            <a:r>
              <a:rPr lang="en-US" dirty="0" smtClean="0"/>
              <a:t> order selection</a:t>
            </a:r>
          </a:p>
          <a:p>
            <a:pPr marL="800100" lvl="1" indent="-342900" algn="l" rtl="0"/>
            <a:r>
              <a:rPr lang="en-US" dirty="0" smtClean="0"/>
              <a:t>In constant and changing </a:t>
            </a:r>
            <a:r>
              <a:rPr lang="en-US" dirty="0" smtClean="0"/>
              <a:t>environments</a:t>
            </a:r>
          </a:p>
          <a:p>
            <a:pPr marL="457200" lvl="1" indent="0" rtl="0">
              <a:buNone/>
            </a:pPr>
            <a:r>
              <a:rPr lang="en-US" dirty="0"/>
              <a:t>				</a:t>
            </a:r>
            <a:r>
              <a:rPr lang="en-US" sz="2400" dirty="0"/>
              <a:t>Ram &amp; Hadany, Evolution </a:t>
            </a:r>
            <a:r>
              <a:rPr lang="en-US" sz="2400" dirty="0"/>
              <a:t>2012</a:t>
            </a:r>
          </a:p>
          <a:p>
            <a:pPr marL="800100" lvl="1" indent="-342900" algn="l" rtl="0"/>
            <a:r>
              <a:rPr lang="en-US" dirty="0" smtClean="0"/>
              <a:t>In the presence of rare recombination</a:t>
            </a:r>
          </a:p>
          <a:p>
            <a:pPr marL="457200" lvl="1" indent="0" algn="l" rtl="0">
              <a:buNone/>
            </a:pPr>
            <a:endParaRPr lang="en-US" dirty="0" smtClean="0"/>
          </a:p>
          <a:p>
            <a:pPr marL="0" indent="0" algn="l" rtl="0">
              <a:buNone/>
            </a:pPr>
            <a:r>
              <a:rPr lang="en-US" dirty="0" smtClean="0">
                <a:solidFill>
                  <a:schemeClr val="tx2"/>
                </a:solidFill>
              </a:rPr>
              <a:t>Effects </a:t>
            </a:r>
            <a:r>
              <a:rPr lang="en-US" dirty="0" smtClean="0">
                <a:solidFill>
                  <a:schemeClr val="tx2"/>
                </a:solidFill>
              </a:rPr>
              <a:t>of stress-induced mutagenesis:</a:t>
            </a:r>
          </a:p>
          <a:p>
            <a:pPr marL="800100" lvl="1" indent="-342900" algn="l" rtl="0"/>
            <a:r>
              <a:rPr lang="en-US" dirty="0" smtClean="0"/>
              <a:t>SIM increases the adaptation rate without reducing the population mean fitness</a:t>
            </a:r>
          </a:p>
          <a:p>
            <a:pPr marL="800100" lvl="1" indent="-342900" algn="l" rtl="0"/>
            <a:r>
              <a:rPr lang="en-US" dirty="0" smtClean="0"/>
              <a:t>Breaks the trade-off between </a:t>
            </a:r>
            <a:r>
              <a:rPr lang="en-US" i="1" dirty="0" smtClean="0"/>
              <a:t>adaptability </a:t>
            </a:r>
            <a:r>
              <a:rPr lang="en-US" dirty="0" smtClean="0"/>
              <a:t>and </a:t>
            </a:r>
            <a:r>
              <a:rPr lang="en-US" i="1" dirty="0" smtClean="0"/>
              <a:t>adaptedness</a:t>
            </a:r>
          </a:p>
          <a:p>
            <a:pPr marL="457200" lvl="1" indent="0" rt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Ram &amp; Hadany, PRSB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2700"/>
            <a:ext cx="9297988" cy="688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9512" y="6309320"/>
            <a:ext cx="2133600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512" y="548680"/>
            <a:ext cx="5002971" cy="1815882"/>
            <a:chOff x="323528" y="5287813"/>
            <a:chExt cx="5002971" cy="1815882"/>
          </a:xfrm>
        </p:grpSpPr>
        <p:grpSp>
          <p:nvGrpSpPr>
            <p:cNvPr id="13" name="Group 12"/>
            <p:cNvGrpSpPr/>
            <p:nvPr/>
          </p:nvGrpSpPr>
          <p:grpSpPr>
            <a:xfrm>
              <a:off x="413187" y="5287813"/>
              <a:ext cx="4913312" cy="1815882"/>
              <a:chOff x="1026840" y="5356373"/>
              <a:chExt cx="4913312" cy="1815882"/>
            </a:xfrm>
          </p:grpSpPr>
          <p:pic>
            <p:nvPicPr>
              <p:cNvPr id="14" name="Picture 1"/>
              <p:cNvPicPr>
                <a:picLocks noChangeAspect="1" noChangeArrowheads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93251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50046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6721152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368152" y="53563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b="1" dirty="0">
                    <a:solidFill>
                      <a:schemeClr val="bg1">
                        <a:lumMod val="85000"/>
                      </a:schemeClr>
                    </a:solidFill>
                    <a:latin typeface="Open Sans" panose="020B0606030504020204" pitchFamily="34" charset="0"/>
                  </a:rPr>
                  <a:t>yoav@yoavram.com</a:t>
                </a:r>
              </a:p>
              <a:p>
                <a:pPr algn="l" rtl="0"/>
                <a:r>
                  <a:rPr lang="en-US" sz="2800" b="1" dirty="0" smtClean="0">
                    <a:solidFill>
                      <a:schemeClr val="bg1">
                        <a:lumMod val="85000"/>
                      </a:schemeClr>
                    </a:solidFill>
                    <a:latin typeface="Open Sans" panose="020B0606030504020204" pitchFamily="34" charset="0"/>
                  </a:rPr>
                  <a:t>@</a:t>
                </a:r>
                <a:r>
                  <a:rPr lang="en-US" sz="2800" b="1" dirty="0" err="1" smtClean="0">
                    <a:solidFill>
                      <a:schemeClr val="bg1">
                        <a:lumMod val="85000"/>
                      </a:schemeClr>
                    </a:solidFill>
                    <a:latin typeface="Open Sans" panose="020B0606030504020204" pitchFamily="34" charset="0"/>
                  </a:rPr>
                  <a:t>yoavram</a:t>
                </a:r>
                <a:endParaRPr lang="en-US" sz="2800" b="1" dirty="0" smtClean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800" b="1" dirty="0" smtClean="0">
                    <a:solidFill>
                      <a:schemeClr val="bg1">
                        <a:lumMod val="85000"/>
                      </a:schemeClr>
                    </a:solidFill>
                    <a:latin typeface="Open Sans" panose="020B0606030504020204" pitchFamily="34" charset="0"/>
                  </a:rPr>
                  <a:t>github.com/</a:t>
                </a:r>
                <a:r>
                  <a:rPr lang="en-US" sz="2800" b="1" dirty="0" err="1" smtClean="0">
                    <a:solidFill>
                      <a:schemeClr val="bg1">
                        <a:lumMod val="85000"/>
                      </a:schemeClr>
                    </a:solidFill>
                    <a:latin typeface="Open Sans" panose="020B0606030504020204" pitchFamily="34" charset="0"/>
                  </a:rPr>
                  <a:t>yoavram</a:t>
                </a:r>
                <a:endParaRPr lang="en-US" sz="2800" b="1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800" b="1" dirty="0" smtClean="0">
                    <a:solidFill>
                      <a:schemeClr val="bg1">
                        <a:lumMod val="85000"/>
                      </a:schemeClr>
                    </a:solidFill>
                    <a:latin typeface="Open Sans" panose="020B0606030504020204" pitchFamily="34" charset="0"/>
                  </a:rPr>
                  <a:t>www.yoavram.com</a:t>
                </a:r>
                <a:endParaRPr lang="he-IL" sz="2800" b="1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23528" y="6165304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  <a:latin typeface="github-octicons" panose="02000503000000000000" pitchFamily="2" charset="0"/>
                </a:rPr>
                <a:t>a</a:t>
              </a:r>
              <a:endParaRPr lang="he-IL" sz="2400" dirty="0">
                <a:solidFill>
                  <a:schemeClr val="bg1">
                    <a:lumMod val="85000"/>
                  </a:schemeClr>
                </a:solidFill>
                <a:latin typeface="github-octicons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50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25"/>
    </mc:Choice>
    <mc:Fallback xmlns="">
      <p:transition spd="slow" advTm="4222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255" y="-531440"/>
            <a:ext cx="11088995" cy="799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7544" y="269776"/>
            <a:ext cx="8229600" cy="1143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b="1" dirty="0" smtClean="0">
                <a:solidFill>
                  <a:schemeClr val="bg1"/>
                </a:solidFill>
              </a:rPr>
              <a:t>hanging </a:t>
            </a:r>
            <a:r>
              <a:rPr lang="en-US" b="1" dirty="0">
                <a:solidFill>
                  <a:schemeClr val="bg1"/>
                </a:solidFill>
              </a:rPr>
              <a:t>environments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7544" y="1988840"/>
            <a:ext cx="8229600" cy="309634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1" anchor="ctr">
            <a:normAutofit fontScale="77500" lnSpcReduction="2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pPr algn="l" rtl="0"/>
            <a:r>
              <a:rPr lang="en-US" dirty="0">
                <a:solidFill>
                  <a:schemeClr val="bg1"/>
                </a:solidFill>
              </a:rPr>
              <a:t>In changing environments rapid adaptation can be favored by natural selection (</a:t>
            </a:r>
            <a:r>
              <a:rPr lang="en-US" i="1" dirty="0">
                <a:solidFill>
                  <a:schemeClr val="bg1"/>
                </a:solidFill>
              </a:rPr>
              <a:t>adaptability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algn="l" rtl="0"/>
            <a:endParaRPr lang="en-US" dirty="0" smtClean="0">
              <a:solidFill>
                <a:schemeClr val="bg1"/>
              </a:solidFill>
            </a:endParaRPr>
          </a:p>
          <a:p>
            <a:pPr algn="l" rtl="0"/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</a:t>
            </a:r>
            <a:r>
              <a:rPr lang="en-US" b="1" dirty="0">
                <a:solidFill>
                  <a:schemeClr val="bg1"/>
                </a:solidFill>
              </a:rPr>
              <a:t>mutation rate </a:t>
            </a:r>
            <a:r>
              <a:rPr lang="en-US" dirty="0">
                <a:solidFill>
                  <a:schemeClr val="bg1"/>
                </a:solidFill>
              </a:rPr>
              <a:t>must balance between </a:t>
            </a:r>
            <a:r>
              <a:rPr lang="en-US" b="1" i="1" dirty="0">
                <a:solidFill>
                  <a:schemeClr val="bg1"/>
                </a:solidFill>
              </a:rPr>
              <a:t>adaptability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b="1" i="1" dirty="0">
                <a:solidFill>
                  <a:schemeClr val="bg1"/>
                </a:solidFill>
              </a:rPr>
              <a:t>adaptedness </a:t>
            </a:r>
            <a:endParaRPr lang="en-US" b="1" i="1" dirty="0" smtClean="0">
              <a:solidFill>
                <a:schemeClr val="bg1"/>
              </a:solidFill>
            </a:endParaRPr>
          </a:p>
          <a:p>
            <a:pPr algn="r" rtl="0"/>
            <a:r>
              <a:rPr lang="en-US" sz="3600" dirty="0" smtClean="0">
                <a:solidFill>
                  <a:schemeClr val="bg1"/>
                </a:solidFill>
              </a:rPr>
              <a:t>Leigh </a:t>
            </a:r>
            <a:r>
              <a:rPr lang="en-US" sz="3600" dirty="0">
                <a:solidFill>
                  <a:schemeClr val="bg1"/>
                </a:solidFill>
              </a:rPr>
              <a:t>1973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5536" y="6381328"/>
            <a:ext cx="1944216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>
            <a:spAutoFit/>
          </a:bodyPr>
          <a:lstStyle/>
          <a:p>
            <a:pPr rtl="0"/>
            <a:r>
              <a:rPr lang="en-GB" dirty="0" err="1" smtClean="0">
                <a:solidFill>
                  <a:schemeClr val="bg1">
                    <a:lumMod val="95000"/>
                  </a:schemeClr>
                </a:solidFill>
              </a:rPr>
              <a:t>Shujun</a:t>
            </a:r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 Wong 2009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3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859216" cy="4373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species</a:t>
            </a:r>
          </a:p>
          <a:p>
            <a:pPr marL="0" indent="0" algn="l" rtl="0">
              <a:buNone/>
            </a:pPr>
            <a:r>
              <a:rPr lang="en-US" sz="2400" dirty="0"/>
              <a:t>Mutation rate in 69 natural populations of </a:t>
            </a:r>
            <a:r>
              <a:rPr lang="en-US" sz="2400" i="1" dirty="0"/>
              <a:t>E. coli </a:t>
            </a:r>
            <a:endParaRPr lang="en-US" sz="2400" dirty="0"/>
          </a:p>
          <a:p>
            <a:pPr marL="0" indent="0" rtl="0">
              <a:buNone/>
            </a:pPr>
            <a:r>
              <a:rPr lang="en-US" sz="1400" b="0" dirty="0" err="1" smtClean="0"/>
              <a:t>Matic</a:t>
            </a:r>
            <a:r>
              <a:rPr lang="en-US" sz="1400" b="0" dirty="0" smtClean="0"/>
              <a:t> </a:t>
            </a:r>
            <a:r>
              <a:rPr lang="en-US" sz="1400" b="0" dirty="0" smtClean="0"/>
              <a:t>et al. 1997</a:t>
            </a:r>
            <a:endParaRPr lang="he-IL" sz="1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331640" y="2564904"/>
            <a:ext cx="5472608" cy="41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 smtClean="0"/>
              <a:t>Adaptation with mutator alleles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http://www.nature.com/nature/journal/v387/n6634/images/387700ab.tif.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2"/>
          <a:stretch/>
        </p:blipFill>
        <p:spPr bwMode="auto">
          <a:xfrm>
            <a:off x="107504" y="1844824"/>
            <a:ext cx="8179308" cy="47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2608" y="2260299"/>
            <a:ext cx="50405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024" y="2185119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Open Sans" panose="020B0606030504020204" pitchFamily="34" charset="0"/>
              </a:rPr>
              <a:t>x</a:t>
            </a:r>
            <a:r>
              <a:rPr lang="en-US" sz="1400" dirty="0" smtClean="0">
                <a:latin typeface="Open Sans" panose="020B0606030504020204" pitchFamily="34" charset="0"/>
              </a:rPr>
              <a:t>10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36" y="219557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736" y="2420888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x1,000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72200" y="6470361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>
                <a:latin typeface="Open Sans" panose="020B0606030504020204" pitchFamily="34" charset="0"/>
              </a:rPr>
              <a:t>Taddei</a:t>
            </a:r>
            <a:r>
              <a:rPr lang="en-US" sz="1400" dirty="0" smtClean="0">
                <a:latin typeface="Open Sans" panose="020B0606030504020204" pitchFamily="34" charset="0"/>
              </a:rPr>
              <a:t> </a:t>
            </a:r>
            <a:r>
              <a:rPr lang="en-US" sz="1400" dirty="0" smtClean="0">
                <a:latin typeface="Open Sans" panose="020B0606030504020204" pitchFamily="34" charset="0"/>
              </a:rPr>
              <a:t>et al. Nature </a:t>
            </a:r>
            <a:r>
              <a:rPr lang="en-US" sz="1400" dirty="0">
                <a:latin typeface="Open Sans" panose="020B0606030504020204" pitchFamily="34" charset="0"/>
              </a:rPr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40326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Rise and fall of the mutator allele</a:t>
            </a:r>
            <a:endParaRPr lang="he-IL" dirty="0"/>
          </a:p>
        </p:txBody>
      </p:sp>
      <p:pic>
        <p:nvPicPr>
          <p:cNvPr id="5" name="Picture 2" descr="http://www.nature.com/nature/journal/v387/n6634/images/387700ab.tif.2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" b="53099"/>
          <a:stretch/>
        </p:blipFill>
        <p:spPr bwMode="auto">
          <a:xfrm>
            <a:off x="108000" y="1846800"/>
            <a:ext cx="8179200" cy="447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7624" y="5157192"/>
            <a:ext cx="165618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x1,000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736" y="2996952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</a:rPr>
              <a:t>x100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4128" y="2031230"/>
            <a:ext cx="6480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Open Sans" panose="020B0606030504020204" pitchFamily="34" charset="0"/>
              </a:rPr>
              <a:t>x</a:t>
            </a:r>
            <a:r>
              <a:rPr lang="en-US" sz="1400" dirty="0" smtClean="0">
                <a:latin typeface="Open Sans" panose="020B0606030504020204" pitchFamily="34" charset="0"/>
              </a:rPr>
              <a:t>10</a:t>
            </a:r>
            <a:endParaRPr lang="he-IL" sz="1400" dirty="0">
              <a:latin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31640" y="4509120"/>
            <a:ext cx="936104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5616" y="5024537"/>
            <a:ext cx="936104" cy="348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72200" y="6470361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>
                <a:latin typeface="Open Sans" panose="020B0606030504020204" pitchFamily="34" charset="0"/>
              </a:rPr>
              <a:t>Taddei</a:t>
            </a:r>
            <a:r>
              <a:rPr lang="en-US" sz="1400" dirty="0" smtClean="0">
                <a:latin typeface="Open Sans" panose="020B0606030504020204" pitchFamily="34" charset="0"/>
              </a:rPr>
              <a:t> </a:t>
            </a:r>
            <a:r>
              <a:rPr lang="en-US" sz="1400" dirty="0" smtClean="0">
                <a:latin typeface="Open Sans" panose="020B0606030504020204" pitchFamily="34" charset="0"/>
              </a:rPr>
              <a:t>et al. Nature </a:t>
            </a:r>
            <a:r>
              <a:rPr lang="en-US" sz="1400" dirty="0">
                <a:latin typeface="Open Sans" panose="020B0606030504020204" pitchFamily="34" charset="0"/>
              </a:rPr>
              <a:t>1997 </a:t>
            </a:r>
          </a:p>
        </p:txBody>
      </p:sp>
    </p:spTree>
    <p:extLst>
      <p:ext uri="{BB962C8B-B14F-4D97-AF65-F5344CB8AC3E}">
        <p14:creationId xmlns:p14="http://schemas.microsoft.com/office/powerpoint/2010/main" val="358635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708920"/>
            <a:ext cx="7244986" cy="41065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mutation rates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600" dirty="0">
                <a:solidFill>
                  <a:schemeClr val="tx2"/>
                </a:solidFill>
              </a:rPr>
              <a:t>Within individuals</a:t>
            </a:r>
          </a:p>
          <a:p>
            <a:pPr marL="0" indent="0" algn="l" rtl="0">
              <a:buNone/>
            </a:pPr>
            <a:r>
              <a:rPr lang="en-US" sz="2400" dirty="0"/>
              <a:t>DNA polymerase error </a:t>
            </a:r>
            <a:r>
              <a:rPr lang="en-US" sz="2400" dirty="0" smtClean="0"/>
              <a:t>rate		</a:t>
            </a:r>
            <a:r>
              <a:rPr lang="en-US" sz="1400" dirty="0" smtClean="0"/>
              <a:t>Lynch </a:t>
            </a:r>
            <a:r>
              <a:rPr lang="en-US" sz="1400" dirty="0"/>
              <a:t>2011</a:t>
            </a:r>
            <a:endParaRPr lang="he-I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1680" y="292494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</TotalTime>
  <Words>1428</Words>
  <Application>Microsoft Office PowerPoint</Application>
  <PresentationFormat>On-screen Show (4:3)</PresentationFormat>
  <Paragraphs>326</Paragraphs>
  <Slides>45</Slides>
  <Notes>1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Stress-Induced  Mutagenesis:  Evolutionary perspective</vt:lpstr>
      <vt:lpstr>Variability in mutation rates</vt:lpstr>
      <vt:lpstr>Evolution in constant environments</vt:lpstr>
      <vt:lpstr>Mutation rate in constant environments</vt:lpstr>
      <vt:lpstr>PowerPoint Presentation</vt:lpstr>
      <vt:lpstr>Variability in mutation rates</vt:lpstr>
      <vt:lpstr>Adaptation with mutator alleles</vt:lpstr>
      <vt:lpstr>Rise and fall of the mutator allele</vt:lpstr>
      <vt:lpstr>Variability in mutation rates</vt:lpstr>
      <vt:lpstr>Stress-induced mutation</vt:lpstr>
      <vt:lpstr>Evidence</vt:lpstr>
      <vt:lpstr>Evolution of stress-induced mutation</vt:lpstr>
      <vt:lpstr>Constant environment</vt:lpstr>
      <vt:lpstr>PowerPoint Presentation</vt:lpstr>
      <vt:lpstr>Constant environment</vt:lpstr>
      <vt:lpstr>Constant environment</vt:lpstr>
      <vt:lpstr>Constant environment</vt:lpstr>
      <vt:lpstr>Constant environment</vt:lpstr>
      <vt:lpstr>PowerPoint Presentation</vt:lpstr>
      <vt:lpstr>Changing environments</vt:lpstr>
      <vt:lpstr>Populations with SIM are fitter</vt:lpstr>
      <vt:lpstr>SIM wins competitions</vt:lpstr>
      <vt:lpstr>SIM wins competitions</vt:lpstr>
      <vt:lpstr>Summary:  Evolution of stress-induced mutation</vt:lpstr>
      <vt:lpstr>PowerPoint Presentation</vt:lpstr>
      <vt:lpstr>Adaptive peak shifts</vt:lpstr>
      <vt:lpstr>Simple landscape </vt:lpstr>
      <vt:lpstr>Rugged landscape</vt:lpstr>
      <vt:lpstr>Adaptive peak shift</vt:lpstr>
      <vt:lpstr>SIM &amp; rugged landscapes</vt:lpstr>
      <vt:lpstr>Deterministic model</vt:lpstr>
      <vt:lpstr>Deterministic model</vt:lpstr>
      <vt:lpstr>Deterministic model</vt:lpstr>
      <vt:lpstr>Deterministic model</vt:lpstr>
      <vt:lpstr>Deterministic model</vt:lpstr>
      <vt:lpstr>Deterministic results</vt:lpstr>
      <vt:lpstr>Stochastic model</vt:lpstr>
      <vt:lpstr>Adaptation rate</vt:lpstr>
      <vt:lpstr>SIM Breaks the adaptability-adaptedness trade-off</vt:lpstr>
      <vt:lpstr>Future directions</vt:lpstr>
      <vt:lpstr>In the presence of rare recombination</vt:lpstr>
      <vt:lpstr>In the presence of rare recombination</vt:lpstr>
      <vt:lpstr> Stress-induced mutagenesis  under uncertainty</vt:lpstr>
      <vt:lpstr>Conclusions</vt:lpstr>
      <vt:lpstr>PowerPoint Presentation</vt:lpstr>
    </vt:vector>
  </TitlesOfParts>
  <Company>TAU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Stress-induced mutagenesis: population genetics models</dc:title>
  <dc:creator>Yoav Ram</dc:creator>
  <cp:lastModifiedBy>Yoav Ram</cp:lastModifiedBy>
  <cp:revision>62</cp:revision>
  <dcterms:created xsi:type="dcterms:W3CDTF">2013-10-16T06:44:56Z</dcterms:created>
  <dcterms:modified xsi:type="dcterms:W3CDTF">2016-06-15T18:35:11Z</dcterms:modified>
</cp:coreProperties>
</file>